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66" r:id="rId2"/>
    <p:sldId id="417" r:id="rId3"/>
    <p:sldId id="16767008" r:id="rId4"/>
    <p:sldId id="16767010" r:id="rId5"/>
    <p:sldId id="16767012" r:id="rId6"/>
    <p:sldId id="16767013" r:id="rId7"/>
    <p:sldId id="16767017" r:id="rId8"/>
    <p:sldId id="16767015" r:id="rId9"/>
    <p:sldId id="16767016" r:id="rId10"/>
    <p:sldId id="16766726"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5B5"/>
    <a:srgbClr val="00B5B1"/>
    <a:srgbClr val="0070C0"/>
    <a:srgbClr val="9BE2E0"/>
    <a:srgbClr val="94D9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5026" autoAdjust="0"/>
  </p:normalViewPr>
  <p:slideViewPr>
    <p:cSldViewPr snapToGrid="0">
      <p:cViewPr varScale="1">
        <p:scale>
          <a:sx n="79" d="100"/>
          <a:sy n="79" d="100"/>
        </p:scale>
        <p:origin x="744" y="67"/>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E5626-6C73-47E0-BC88-C01A242A5280}" type="datetimeFigureOut">
              <a:rPr lang="zh-CN" altLang="en-US" smtClean="0"/>
              <a:t>2025/6/5</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7469D-213E-4411-B89E-63A7DF8A514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9684A1-C9DF-4BEB-AFBF-D7C4FE581E0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HYA </a:t>
            </a:r>
            <a:r>
              <a:rPr lang="zh-CN" altLang="en-US" dirty="0"/>
              <a:t>也能做离网运行，没有不平衡能力，上下半母线压差会很大，没有平衡桥，</a:t>
            </a:r>
            <a:r>
              <a:rPr lang="en-US" altLang="zh-CN" dirty="0"/>
              <a:t>N</a:t>
            </a:r>
            <a:r>
              <a:rPr lang="zh-CN" altLang="en-US" dirty="0"/>
              <a:t>相是虚接的，主要作用是为了采样盒保护</a:t>
            </a:r>
            <a:endParaRPr lang="en-US" altLang="zh-CN" dirty="0"/>
          </a:p>
          <a:p>
            <a:r>
              <a:rPr lang="en-US" altLang="zh-CN" dirty="0"/>
              <a:t>HYB </a:t>
            </a:r>
            <a:r>
              <a:rPr lang="zh-CN" altLang="en-US" dirty="0"/>
              <a:t>主要因为有平衡桥，上下半母线压差会平衡，平衡桥中间有</a:t>
            </a:r>
            <a:r>
              <a:rPr lang="en-US" altLang="zh-CN" dirty="0"/>
              <a:t>N</a:t>
            </a:r>
            <a:r>
              <a:rPr lang="zh-CN" altLang="en-US" dirty="0"/>
              <a:t>线引出，</a:t>
            </a:r>
            <a:r>
              <a:rPr lang="en-US" altLang="zh-CN" dirty="0"/>
              <a:t>N</a:t>
            </a:r>
            <a:r>
              <a:rPr lang="zh-CN" altLang="en-US" dirty="0"/>
              <a:t>线主要作用是可以提供相电压，离网下支持单相负载链接</a:t>
            </a:r>
          </a:p>
        </p:txBody>
      </p:sp>
      <p:sp>
        <p:nvSpPr>
          <p:cNvPr id="4" name="灯片编号占位符 3"/>
          <p:cNvSpPr>
            <a:spLocks noGrp="1"/>
          </p:cNvSpPr>
          <p:nvPr>
            <p:ph type="sldNum" sz="quarter" idx="5"/>
          </p:nvPr>
        </p:nvSpPr>
        <p:spPr/>
        <p:txBody>
          <a:bodyPr/>
          <a:lstStyle/>
          <a:p>
            <a:fld id="{7A97469D-213E-4411-B89E-63A7DF8A514C}"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719BD-848F-D084-B212-AC71F1E1CA9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B3480E1-A023-D1F7-C3FF-497C926E0F5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5927712-7625-9488-2D93-EED97F6ABB6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BEB9ED0-32B5-4A34-6377-0D8396BE213B}"/>
              </a:ext>
            </a:extLst>
          </p:cNvPr>
          <p:cNvSpPr>
            <a:spLocks noGrp="1"/>
          </p:cNvSpPr>
          <p:nvPr>
            <p:ph type="sldNum" sz="quarter" idx="5"/>
          </p:nvPr>
        </p:nvSpPr>
        <p:spPr/>
        <p:txBody>
          <a:bodyPr/>
          <a:lstStyle/>
          <a:p>
            <a:fld id="{7A97469D-213E-4411-B89E-63A7DF8A514C}" type="slidenum">
              <a:rPr lang="zh-CN" altLang="en-US" smtClean="0"/>
              <a:t>3</a:t>
            </a:fld>
            <a:endParaRPr lang="zh-CN" altLang="en-US"/>
          </a:p>
        </p:txBody>
      </p:sp>
    </p:spTree>
    <p:extLst>
      <p:ext uri="{BB962C8B-B14F-4D97-AF65-F5344CB8AC3E}">
        <p14:creationId xmlns:p14="http://schemas.microsoft.com/office/powerpoint/2010/main" val="3429370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1C8D4C-10E0-407A-A22A-66EE51922D7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igenergy Cover 1">
    <p:spTree>
      <p:nvGrpSpPr>
        <p:cNvPr id="1" name=""/>
        <p:cNvGrpSpPr/>
        <p:nvPr/>
      </p:nvGrpSpPr>
      <p:grpSpPr>
        <a:xfrm>
          <a:off x="0" y="0"/>
          <a:ext cx="0" cy="0"/>
          <a:chOff x="0" y="0"/>
          <a:chExt cx="0" cy="0"/>
        </a:xfrm>
      </p:grpSpPr>
      <p:pic>
        <p:nvPicPr>
          <p:cNvPr id="5" name="图片 4" descr="夜晚的马路&#10;&#10;中度可信度描述已自动生成"/>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
                    </a14:imgEffect>
                    <a14:imgEffect>
                      <a14:sharpenSoften amount="10000"/>
                    </a14:imgEffect>
                  </a14:imgLayer>
                </a14:imgProps>
              </a:ext>
            </a:extLst>
          </a:blip>
          <a:srcRect/>
          <a:stretch>
            <a:fillRect/>
          </a:stretch>
        </p:blipFill>
        <p:spPr>
          <a:xfrm>
            <a:off x="0" y="582507"/>
            <a:ext cx="12192000" cy="4901048"/>
          </a:xfrm>
          <a:prstGeom prst="rect">
            <a:avLst/>
          </a:prstGeom>
        </p:spPr>
      </p:pic>
      <p:pic>
        <p:nvPicPr>
          <p:cNvPr id="4" name="图片 3" descr="图片包含 游戏机&#10;&#10;描述已自动生成"/>
          <p:cNvPicPr>
            <a:picLocks noChangeAspect="1"/>
          </p:cNvPicPr>
          <p:nvPr userDrawn="1"/>
        </p:nvPicPr>
        <p:blipFill rotWithShape="1">
          <a:blip r:embed="rId4" cstate="print"/>
          <a:srcRect r="-1"/>
          <a:stretch>
            <a:fillRect/>
          </a:stretch>
        </p:blipFill>
        <p:spPr>
          <a:xfrm>
            <a:off x="240049" y="-1"/>
            <a:ext cx="11951951" cy="6855479"/>
          </a:xfrm>
          <a:prstGeom prst="rect">
            <a:avLst/>
          </a:prstGeom>
        </p:spPr>
      </p:pic>
      <p:sp>
        <p:nvSpPr>
          <p:cNvPr id="2" name="标题 1"/>
          <p:cNvSpPr>
            <a:spLocks noGrp="1"/>
          </p:cNvSpPr>
          <p:nvPr>
            <p:ph type="ctrTitle"/>
          </p:nvPr>
        </p:nvSpPr>
        <p:spPr>
          <a:xfrm>
            <a:off x="613664" y="2113280"/>
            <a:ext cx="9144000" cy="873083"/>
          </a:xfrm>
          <a:prstGeom prst="rect">
            <a:avLst/>
          </a:prstGeom>
        </p:spPr>
        <p:txBody>
          <a:bodyPr anchor="b"/>
          <a:lstStyle>
            <a:lvl1pPr algn="l">
              <a:defRPr sz="4265">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613664" y="3263479"/>
            <a:ext cx="9144000" cy="694859"/>
          </a:xfrm>
          <a:prstGeom prst="rect">
            <a:avLst/>
          </a:prstGeom>
        </p:spPr>
        <p:txBody>
          <a:bodyPr/>
          <a:lstStyle>
            <a:lvl1pPr marL="0" indent="0" algn="l">
              <a:buNone/>
              <a:defRPr sz="3200">
                <a:latin typeface="微软雅黑" panose="020B0503020204020204" pitchFamily="34" charset="-122"/>
                <a:ea typeface="微软雅黑" panose="020B0503020204020204" pitchFamily="34" charset="-122"/>
              </a:defRPr>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zh-CN" altLang="en-US" dirty="0"/>
              <a:t>单击此处编辑母版副标题样式</a:t>
            </a:r>
          </a:p>
        </p:txBody>
      </p:sp>
      <p:pic>
        <p:nvPicPr>
          <p:cNvPr id="6" name="图片 5" descr="文本&#10;&#10;中度可信度描述已自动生成"/>
          <p:cNvPicPr>
            <a:picLocks noChangeAspect="1"/>
          </p:cNvPicPr>
          <p:nvPr userDrawn="1"/>
        </p:nvPicPr>
        <p:blipFill>
          <a:blip r:embed="rId5" cstate="print"/>
          <a:stretch>
            <a:fillRect/>
          </a:stretch>
        </p:blipFill>
        <p:spPr>
          <a:xfrm>
            <a:off x="8470161" y="5886814"/>
            <a:ext cx="2907241" cy="56792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igenergy Cover 2">
    <p:spTree>
      <p:nvGrpSpPr>
        <p:cNvPr id="1" name=""/>
        <p:cNvGrpSpPr/>
        <p:nvPr/>
      </p:nvGrpSpPr>
      <p:grpSpPr>
        <a:xfrm>
          <a:off x="0" y="0"/>
          <a:ext cx="0" cy="0"/>
          <a:chOff x="0" y="0"/>
          <a:chExt cx="0" cy="0"/>
        </a:xfrm>
      </p:grpSpPr>
      <p:pic>
        <p:nvPicPr>
          <p:cNvPr id="5" name="图片 4" descr="床上有绿色的植物&#10;&#10;低可信度描述已自动生成"/>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Effect>
                      <a14:sharpenSoften amount="10000"/>
                    </a14:imgEffect>
                  </a14:imgLayer>
                </a14:imgProps>
              </a:ext>
            </a:extLst>
          </a:blip>
          <a:stretch>
            <a:fillRect/>
          </a:stretch>
        </p:blipFill>
        <p:spPr>
          <a:xfrm>
            <a:off x="0" y="1259"/>
            <a:ext cx="12192000" cy="6855479"/>
          </a:xfrm>
          <a:prstGeom prst="rect">
            <a:avLst/>
          </a:prstGeom>
        </p:spPr>
      </p:pic>
      <p:pic>
        <p:nvPicPr>
          <p:cNvPr id="4" name="图片 3" descr="图片包含 游戏机, 电脑&#10;&#10;描述已自动生成"/>
          <p:cNvPicPr>
            <a:picLocks noChangeAspect="1"/>
          </p:cNvPicPr>
          <p:nvPr userDrawn="1"/>
        </p:nvPicPr>
        <p:blipFill rotWithShape="1">
          <a:blip r:embed="rId4" cstate="print"/>
          <a:srcRect/>
          <a:stretch>
            <a:fillRect/>
          </a:stretch>
        </p:blipFill>
        <p:spPr>
          <a:xfrm>
            <a:off x="300088" y="1259"/>
            <a:ext cx="11894155" cy="6856740"/>
          </a:xfrm>
          <a:prstGeom prst="rect">
            <a:avLst/>
          </a:prstGeom>
        </p:spPr>
      </p:pic>
      <p:sp>
        <p:nvSpPr>
          <p:cNvPr id="2" name="标题 1"/>
          <p:cNvSpPr>
            <a:spLocks noGrp="1"/>
          </p:cNvSpPr>
          <p:nvPr>
            <p:ph type="ctrTitle"/>
          </p:nvPr>
        </p:nvSpPr>
        <p:spPr>
          <a:xfrm>
            <a:off x="613664" y="2113280"/>
            <a:ext cx="9144000" cy="873083"/>
          </a:xfrm>
          <a:prstGeom prst="rect">
            <a:avLst/>
          </a:prstGeom>
        </p:spPr>
        <p:txBody>
          <a:bodyPr anchor="b"/>
          <a:lstStyle>
            <a:lvl1pPr algn="l">
              <a:defRPr sz="4265">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613664" y="3263479"/>
            <a:ext cx="9144000" cy="694859"/>
          </a:xfrm>
          <a:prstGeom prst="rect">
            <a:avLst/>
          </a:prstGeom>
        </p:spPr>
        <p:txBody>
          <a:bodyPr/>
          <a:lstStyle>
            <a:lvl1pPr marL="0" indent="0" algn="l">
              <a:buNone/>
              <a:defRPr sz="3200">
                <a:solidFill>
                  <a:schemeClr val="bg1"/>
                </a:solidFill>
                <a:latin typeface="微软雅黑" panose="020B0503020204020204" pitchFamily="34" charset="-122"/>
                <a:ea typeface="微软雅黑" panose="020B0503020204020204" pitchFamily="34" charset="-122"/>
              </a:defRPr>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zh-CN" altLang="en-US" dirty="0"/>
              <a:t>单击此处编辑母版副标题样式</a:t>
            </a:r>
          </a:p>
        </p:txBody>
      </p:sp>
      <p:pic>
        <p:nvPicPr>
          <p:cNvPr id="6" name="图片 5" descr="文本&#10;&#10;中度可信度描述已自动生成"/>
          <p:cNvPicPr>
            <a:picLocks noChangeAspect="1"/>
          </p:cNvPicPr>
          <p:nvPr userDrawn="1"/>
        </p:nvPicPr>
        <p:blipFill>
          <a:blip r:embed="rId5" cstate="print"/>
          <a:stretch>
            <a:fillRect/>
          </a:stretch>
        </p:blipFill>
        <p:spPr>
          <a:xfrm>
            <a:off x="8470161" y="5886814"/>
            <a:ext cx="2907241" cy="56792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igenergy Cover 4">
    <p:spTree>
      <p:nvGrpSpPr>
        <p:cNvPr id="1" name=""/>
        <p:cNvGrpSpPr/>
        <p:nvPr/>
      </p:nvGrpSpPr>
      <p:grpSpPr>
        <a:xfrm>
          <a:off x="0" y="0"/>
          <a:ext cx="0" cy="0"/>
          <a:chOff x="0" y="0"/>
          <a:chExt cx="0" cy="0"/>
        </a:xfrm>
      </p:grpSpPr>
      <p:pic>
        <p:nvPicPr>
          <p:cNvPr id="5" name="图片 4" descr="背景图案&#10;&#10;描述已自动生成"/>
          <p:cNvPicPr>
            <a:picLocks noChangeAspect="1"/>
          </p:cNvPicPr>
          <p:nvPr userDrawn="1"/>
        </p:nvPicPr>
        <p:blipFill rotWithShape="1">
          <a:blip r:embed="rId2" cstate="print"/>
          <a:srcRect/>
          <a:stretch>
            <a:fillRect/>
          </a:stretch>
        </p:blipFill>
        <p:spPr>
          <a:xfrm rot="5400000">
            <a:off x="2681970" y="-2681970"/>
            <a:ext cx="6856740" cy="12220683"/>
          </a:xfrm>
          <a:prstGeom prst="rect">
            <a:avLst/>
          </a:prstGeom>
        </p:spPr>
      </p:pic>
      <p:pic>
        <p:nvPicPr>
          <p:cNvPr id="4" name="图片 3" descr="电脑萤幕&#10;&#10;低可信度描述已自动生成"/>
          <p:cNvPicPr>
            <a:picLocks noChangeAspect="1"/>
          </p:cNvPicPr>
          <p:nvPr userDrawn="1"/>
        </p:nvPicPr>
        <p:blipFill rotWithShape="1">
          <a:blip r:embed="rId3" cstate="print"/>
          <a:srcRect r="-1"/>
          <a:stretch>
            <a:fillRect/>
          </a:stretch>
        </p:blipFill>
        <p:spPr>
          <a:xfrm>
            <a:off x="375920" y="0"/>
            <a:ext cx="11776561" cy="6856741"/>
          </a:xfrm>
          <a:prstGeom prst="rect">
            <a:avLst/>
          </a:prstGeom>
        </p:spPr>
      </p:pic>
      <p:sp>
        <p:nvSpPr>
          <p:cNvPr id="2" name="标题 1"/>
          <p:cNvSpPr>
            <a:spLocks noGrp="1"/>
          </p:cNvSpPr>
          <p:nvPr>
            <p:ph type="ctrTitle"/>
          </p:nvPr>
        </p:nvSpPr>
        <p:spPr>
          <a:xfrm>
            <a:off x="613664" y="2113280"/>
            <a:ext cx="9144000" cy="873083"/>
          </a:xfrm>
          <a:prstGeom prst="rect">
            <a:avLst/>
          </a:prstGeom>
        </p:spPr>
        <p:txBody>
          <a:bodyPr anchor="b"/>
          <a:lstStyle>
            <a:lvl1pPr algn="l">
              <a:defRPr sz="4265">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613664" y="3263479"/>
            <a:ext cx="9144000" cy="694859"/>
          </a:xfrm>
          <a:prstGeom prst="rect">
            <a:avLst/>
          </a:prstGeom>
        </p:spPr>
        <p:txBody>
          <a:bodyPr/>
          <a:lstStyle>
            <a:lvl1pPr marL="0" indent="0" algn="l">
              <a:buNone/>
              <a:defRPr sz="3200">
                <a:solidFill>
                  <a:schemeClr val="bg1"/>
                </a:solidFill>
                <a:latin typeface="微软雅黑" panose="020B0503020204020204" pitchFamily="34" charset="-122"/>
                <a:ea typeface="微软雅黑" panose="020B0503020204020204" pitchFamily="34" charset="-122"/>
              </a:defRPr>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zh-CN" altLang="en-US" dirty="0"/>
              <a:t>单击此处编辑母版副标题样式</a:t>
            </a:r>
          </a:p>
        </p:txBody>
      </p:sp>
      <p:pic>
        <p:nvPicPr>
          <p:cNvPr id="7" name="图片 6" descr="文本, 图标&#10;&#10;描述已自动生成"/>
          <p:cNvPicPr>
            <a:picLocks noChangeAspect="1"/>
          </p:cNvPicPr>
          <p:nvPr userDrawn="1"/>
        </p:nvPicPr>
        <p:blipFill>
          <a:blip r:embed="rId4" cstate="print"/>
          <a:stretch>
            <a:fillRect/>
          </a:stretch>
        </p:blipFill>
        <p:spPr>
          <a:xfrm>
            <a:off x="719667" y="5570001"/>
            <a:ext cx="3382723" cy="56490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Sigenergy Text 1">
    <p:spTree>
      <p:nvGrpSpPr>
        <p:cNvPr id="1" name=""/>
        <p:cNvGrpSpPr/>
        <p:nvPr/>
      </p:nvGrpSpPr>
      <p:grpSpPr>
        <a:xfrm>
          <a:off x="0" y="0"/>
          <a:ext cx="0" cy="0"/>
          <a:chOff x="0" y="0"/>
          <a:chExt cx="0" cy="0"/>
        </a:xfrm>
      </p:grpSpPr>
      <p:sp>
        <p:nvSpPr>
          <p:cNvPr id="3" name="矩形 5"/>
          <p:cNvSpPr/>
          <p:nvPr userDrawn="1"/>
        </p:nvSpPr>
        <p:spPr bwMode="auto">
          <a:xfrm>
            <a:off x="-2243" y="6359526"/>
            <a:ext cx="11859808" cy="498474"/>
          </a:xfrm>
          <a:custGeom>
            <a:avLst/>
            <a:gdLst>
              <a:gd name="connsiteX0" fmla="*/ 0 w 8894856"/>
              <a:gd name="connsiteY0" fmla="*/ 0 h 381000"/>
              <a:gd name="connsiteX1" fmla="*/ 8894856 w 8894856"/>
              <a:gd name="connsiteY1" fmla="*/ 0 h 381000"/>
              <a:gd name="connsiteX2" fmla="*/ 8894856 w 8894856"/>
              <a:gd name="connsiteY2" fmla="*/ 381000 h 381000"/>
              <a:gd name="connsiteX3" fmla="*/ 0 w 8894856"/>
              <a:gd name="connsiteY3" fmla="*/ 381000 h 381000"/>
              <a:gd name="connsiteX4" fmla="*/ 0 w 8894856"/>
              <a:gd name="connsiteY4" fmla="*/ 0 h 381000"/>
              <a:gd name="connsiteX0-1" fmla="*/ 0 w 8894856"/>
              <a:gd name="connsiteY0-2" fmla="*/ 0 h 381000"/>
              <a:gd name="connsiteX1-3" fmla="*/ 8894856 w 8894856"/>
              <a:gd name="connsiteY1-4" fmla="*/ 0 h 381000"/>
              <a:gd name="connsiteX2-5" fmla="*/ 8485281 w 8894856"/>
              <a:gd name="connsiteY2-6" fmla="*/ 381000 h 381000"/>
              <a:gd name="connsiteX3-7" fmla="*/ 0 w 8894856"/>
              <a:gd name="connsiteY3-8" fmla="*/ 381000 h 381000"/>
              <a:gd name="connsiteX4-9" fmla="*/ 0 w 8894856"/>
              <a:gd name="connsiteY4-10" fmla="*/ 0 h 381000"/>
              <a:gd name="connsiteX0-11" fmla="*/ 0 w 8894856"/>
              <a:gd name="connsiteY0-12" fmla="*/ 0 h 381000"/>
              <a:gd name="connsiteX1-13" fmla="*/ 8894856 w 8894856"/>
              <a:gd name="connsiteY1-14" fmla="*/ 0 h 381000"/>
              <a:gd name="connsiteX2-15" fmla="*/ 8786906 w 8894856"/>
              <a:gd name="connsiteY2-16" fmla="*/ 381000 h 381000"/>
              <a:gd name="connsiteX3-17" fmla="*/ 0 w 8894856"/>
              <a:gd name="connsiteY3-18" fmla="*/ 381000 h 381000"/>
              <a:gd name="connsiteX4-19" fmla="*/ 0 w 8894856"/>
              <a:gd name="connsiteY4-20" fmla="*/ 0 h 381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94856" h="381000">
                <a:moveTo>
                  <a:pt x="0" y="0"/>
                </a:moveTo>
                <a:lnTo>
                  <a:pt x="8894856" y="0"/>
                </a:lnTo>
                <a:lnTo>
                  <a:pt x="8786906" y="381000"/>
                </a:lnTo>
                <a:lnTo>
                  <a:pt x="0" y="381000"/>
                </a:lnTo>
                <a:lnTo>
                  <a:pt x="0" y="0"/>
                </a:lnTo>
                <a:close/>
              </a:path>
            </a:pathLst>
          </a:custGeom>
          <a:solidFill>
            <a:schemeClr val="bg1">
              <a:lumMod val="65000"/>
              <a:alpha val="20000"/>
            </a:schemeClr>
          </a:solidFill>
          <a:ln w="9525" cap="flat" cmpd="sng" algn="ctr">
            <a:noFill/>
            <a:prstDash val="solid"/>
            <a:round/>
            <a:headEnd type="none" w="med" len="med"/>
            <a:tailEnd type="none" w="med" len="med"/>
          </a:ln>
        </p:spPr>
        <p:txBody>
          <a:bodyPr vert="horz" wrap="square" lIns="0" tIns="0" rIns="0" bIns="0" numCol="1" rtlCol="0" anchor="t" anchorCtr="0" compatLnSpc="1">
            <a:noAutofit/>
          </a:bodyPr>
          <a:lstStyle/>
          <a:p>
            <a:pPr marL="0" marR="0" indent="0" algn="l" defTabSz="1219200" rtl="0" eaLnBrk="0" fontAlgn="base" latinLnBrk="0" hangingPunct="0">
              <a:lnSpc>
                <a:spcPct val="100000"/>
              </a:lnSpc>
              <a:spcBef>
                <a:spcPct val="0"/>
              </a:spcBef>
              <a:spcAft>
                <a:spcPct val="0"/>
              </a:spcAft>
              <a:buClrTx/>
              <a:buSzTx/>
              <a:buFontTx/>
              <a:buNone/>
            </a:pPr>
            <a:endParaRPr kumimoji="0" lang="zh-CN" altLang="en-US" sz="1865" b="0" i="0" u="none" strike="noStrike" cap="none" normalizeH="0" baseline="0" dirty="0">
              <a:ln>
                <a:noFill/>
              </a:ln>
              <a:solidFill>
                <a:schemeClr val="tx1"/>
              </a:solidFill>
              <a:effectLst/>
              <a:latin typeface="Verdana" panose="020B0604030504040204" charset="0"/>
              <a:ea typeface="MS PGothic" panose="020B0600070205080204" charset="-128"/>
              <a:cs typeface="MS PGothic" panose="020B0600070205080204" charset="-128"/>
            </a:endParaRPr>
          </a:p>
        </p:txBody>
      </p:sp>
      <p:sp>
        <p:nvSpPr>
          <p:cNvPr id="5" name="Text Box 5"/>
          <p:cNvSpPr txBox="1">
            <a:spLocks noChangeArrowheads="1"/>
          </p:cNvSpPr>
          <p:nvPr userDrawn="1"/>
        </p:nvSpPr>
        <p:spPr bwMode="auto">
          <a:xfrm>
            <a:off x="719667" y="6531419"/>
            <a:ext cx="673100" cy="164212"/>
          </a:xfrm>
          <a:prstGeom prst="rect">
            <a:avLst/>
          </a:prstGeom>
          <a:noFill/>
          <a:ln>
            <a:noFill/>
          </a:ln>
        </p:spPr>
        <p:txBody>
          <a:bodyPr lIns="0" tIns="0" rIns="0" bIns="0" anchor="ctr">
            <a:spAutoFit/>
          </a:bodyPr>
          <a:lstStyle>
            <a:lvl1pPr eaLnBrk="0" hangingPunct="0">
              <a:defRPr sz="1400">
                <a:solidFill>
                  <a:schemeClr val="tx1"/>
                </a:solidFill>
                <a:latin typeface="Verdana" panose="020B0604030504040204" charset="0"/>
                <a:ea typeface="MS PGothic" panose="020B0600070205080204" charset="-128"/>
              </a:defRPr>
            </a:lvl1pPr>
            <a:lvl2pPr marL="742950" indent="-285750" eaLnBrk="0" hangingPunct="0">
              <a:defRPr sz="1400">
                <a:solidFill>
                  <a:schemeClr val="tx1"/>
                </a:solidFill>
                <a:latin typeface="Verdana" panose="020B0604030504040204" charset="0"/>
                <a:ea typeface="MS PGothic" panose="020B0600070205080204" charset="-128"/>
              </a:defRPr>
            </a:lvl2pPr>
            <a:lvl3pPr marL="1143000" indent="-228600" eaLnBrk="0" hangingPunct="0">
              <a:defRPr sz="1400">
                <a:solidFill>
                  <a:schemeClr val="tx1"/>
                </a:solidFill>
                <a:latin typeface="Verdana" panose="020B0604030504040204" charset="0"/>
                <a:ea typeface="MS PGothic" panose="020B0600070205080204" charset="-128"/>
              </a:defRPr>
            </a:lvl3pPr>
            <a:lvl4pPr marL="1600200" indent="-228600" eaLnBrk="0" hangingPunct="0">
              <a:defRPr sz="1400">
                <a:solidFill>
                  <a:schemeClr val="tx1"/>
                </a:solidFill>
                <a:latin typeface="Verdana" panose="020B0604030504040204" charset="0"/>
                <a:ea typeface="MS PGothic" panose="020B0600070205080204" charset="-128"/>
              </a:defRPr>
            </a:lvl4pPr>
            <a:lvl5pPr marL="2057400" indent="-228600" eaLnBrk="0" hangingPunct="0">
              <a:defRPr sz="1400">
                <a:solidFill>
                  <a:schemeClr val="tx1"/>
                </a:solidFill>
                <a:latin typeface="Verdana" panose="020B0604030504040204" charset="0"/>
                <a:ea typeface="MS PGothic" panose="020B0600070205080204" charset="-128"/>
              </a:defRPr>
            </a:lvl5pPr>
            <a:lvl6pPr marL="2514600" indent="-228600" eaLnBrk="0" fontAlgn="base" hangingPunct="0">
              <a:spcBef>
                <a:spcPct val="0"/>
              </a:spcBef>
              <a:spcAft>
                <a:spcPct val="0"/>
              </a:spcAft>
              <a:defRPr sz="1400">
                <a:solidFill>
                  <a:schemeClr val="tx1"/>
                </a:solidFill>
                <a:latin typeface="Verdana" panose="020B0604030504040204" charset="0"/>
                <a:ea typeface="MS PGothic" panose="020B0600070205080204" charset="-128"/>
              </a:defRPr>
            </a:lvl6pPr>
            <a:lvl7pPr marL="2971800" indent="-228600" eaLnBrk="0" fontAlgn="base" hangingPunct="0">
              <a:spcBef>
                <a:spcPct val="0"/>
              </a:spcBef>
              <a:spcAft>
                <a:spcPct val="0"/>
              </a:spcAft>
              <a:defRPr sz="1400">
                <a:solidFill>
                  <a:schemeClr val="tx1"/>
                </a:solidFill>
                <a:latin typeface="Verdana" panose="020B0604030504040204" charset="0"/>
                <a:ea typeface="MS PGothic" panose="020B0600070205080204" charset="-128"/>
              </a:defRPr>
            </a:lvl7pPr>
            <a:lvl8pPr marL="3429000" indent="-228600" eaLnBrk="0" fontAlgn="base" hangingPunct="0">
              <a:spcBef>
                <a:spcPct val="0"/>
              </a:spcBef>
              <a:spcAft>
                <a:spcPct val="0"/>
              </a:spcAft>
              <a:defRPr sz="1400">
                <a:solidFill>
                  <a:schemeClr val="tx1"/>
                </a:solidFill>
                <a:latin typeface="Verdana" panose="020B0604030504040204" charset="0"/>
                <a:ea typeface="MS PGothic" panose="020B0600070205080204" charset="-128"/>
              </a:defRPr>
            </a:lvl8pPr>
            <a:lvl9pPr marL="3886200" indent="-228600" eaLnBrk="0" fontAlgn="base" hangingPunct="0">
              <a:spcBef>
                <a:spcPct val="0"/>
              </a:spcBef>
              <a:spcAft>
                <a:spcPct val="0"/>
              </a:spcAft>
              <a:defRPr sz="1400">
                <a:solidFill>
                  <a:schemeClr val="tx1"/>
                </a:solidFill>
                <a:latin typeface="Verdana" panose="020B0604030504040204" charset="0"/>
                <a:ea typeface="MS PGothic" panose="020B0600070205080204" charset="-128"/>
              </a:defRPr>
            </a:lvl9pPr>
          </a:lstStyle>
          <a:p>
            <a:pPr>
              <a:spcBef>
                <a:spcPct val="50000"/>
              </a:spcBef>
              <a:defRPr/>
            </a:pPr>
            <a:fld id="{420C6EEC-CAF1-AB4C-B6A3-32693A2EA4C2}" type="slidenum">
              <a:rPr lang="zh-CN" altLang="en-US" sz="1065" smtClean="0">
                <a:solidFill>
                  <a:schemeClr val="tx1"/>
                </a:solidFill>
                <a:latin typeface="Poppins" panose="00000500000000000000" pitchFamily="2" charset="0"/>
                <a:ea typeface="微软雅黑" panose="020B0503020204020204" pitchFamily="34" charset="-122"/>
                <a:cs typeface="Poppins" panose="00000500000000000000" pitchFamily="2" charset="0"/>
              </a:rPr>
              <a:t>‹#›</a:t>
            </a:fld>
            <a:endParaRPr lang="en-US" altLang="zh-CN" sz="1335" dirty="0">
              <a:solidFill>
                <a:schemeClr val="tx1"/>
              </a:solidFill>
              <a:latin typeface="Poppins" panose="00000500000000000000" pitchFamily="2" charset="0"/>
              <a:ea typeface="微软雅黑" panose="020B0503020204020204" pitchFamily="34" charset="-122"/>
              <a:cs typeface="Poppins" panose="00000500000000000000" pitchFamily="2" charset="0"/>
            </a:endParaRPr>
          </a:p>
        </p:txBody>
      </p:sp>
      <p:sp>
        <p:nvSpPr>
          <p:cNvPr id="6" name="文本框 5"/>
          <p:cNvSpPr txBox="1"/>
          <p:nvPr userDrawn="1"/>
        </p:nvSpPr>
        <p:spPr>
          <a:xfrm>
            <a:off x="4696282" y="6467331"/>
            <a:ext cx="2799437" cy="256545"/>
          </a:xfrm>
          <a:prstGeom prst="rect">
            <a:avLst/>
          </a:prstGeom>
          <a:noFill/>
        </p:spPr>
        <p:txBody>
          <a:bodyPr wrap="square">
            <a:spAutoFit/>
          </a:bodyPr>
          <a:lstStyle/>
          <a:p>
            <a:pPr algn="ctr"/>
            <a:r>
              <a:rPr lang="en-US" altLang="zh-CN" sz="1065" kern="1200" spc="0" dirty="0">
                <a:solidFill>
                  <a:schemeClr val="tx1"/>
                </a:solidFill>
                <a:effectLst/>
                <a:latin typeface="Poppins" panose="00000500000000000000" pitchFamily="2" charset="0"/>
                <a:ea typeface="微软雅黑" panose="020B0503020204020204" pitchFamily="34" charset="-122"/>
                <a:cs typeface="Poppins" panose="00000500000000000000" pitchFamily="2" charset="0"/>
              </a:rPr>
              <a:t>Enjoy Green Energy</a:t>
            </a:r>
            <a:endParaRPr lang="zh-CN" altLang="en-US" sz="1065" kern="1200" spc="0" dirty="0">
              <a:solidFill>
                <a:schemeClr val="tx1"/>
              </a:solidFill>
              <a:effectLst/>
              <a:latin typeface="Poppins" panose="00000500000000000000" pitchFamily="2" charset="0"/>
              <a:ea typeface="微软雅黑" panose="020B0503020204020204" pitchFamily="34" charset="-122"/>
              <a:cs typeface="Poppins" panose="00000500000000000000" pitchFamily="2" charset="0"/>
            </a:endParaRPr>
          </a:p>
        </p:txBody>
      </p:sp>
      <p:pic>
        <p:nvPicPr>
          <p:cNvPr id="7" name="图片 6" descr="文本&#10;&#10;描述已自动生成"/>
          <p:cNvPicPr>
            <a:picLocks noChangeAspect="1"/>
          </p:cNvPicPr>
          <p:nvPr userDrawn="1"/>
        </p:nvPicPr>
        <p:blipFill>
          <a:blip r:embed="rId2" cstate="print"/>
          <a:stretch>
            <a:fillRect/>
          </a:stretch>
        </p:blipFill>
        <p:spPr>
          <a:xfrm>
            <a:off x="9415343" y="6265333"/>
            <a:ext cx="2442223" cy="602192"/>
          </a:xfrm>
          <a:prstGeom prst="rect">
            <a:avLst/>
          </a:prstGeom>
        </p:spPr>
      </p:pic>
      <p:sp>
        <p:nvSpPr>
          <p:cNvPr id="4" name="内容占位符 4"/>
          <p:cNvSpPr>
            <a:spLocks noGrp="1"/>
          </p:cNvSpPr>
          <p:nvPr>
            <p:ph sz="quarter" idx="10"/>
          </p:nvPr>
        </p:nvSpPr>
        <p:spPr>
          <a:xfrm>
            <a:off x="617389" y="1316566"/>
            <a:ext cx="10950195" cy="4705351"/>
          </a:xfrm>
          <a:prstGeom prst="rect">
            <a:avLst/>
          </a:prstGeom>
        </p:spPr>
        <p:txBody>
          <a:bodyPr/>
          <a:lstStyle>
            <a:lvl1pPr>
              <a:lnSpc>
                <a:spcPct val="120000"/>
              </a:lnSpc>
              <a:spcBef>
                <a:spcPts val="0"/>
              </a:spcBef>
              <a:spcAft>
                <a:spcPts val="0"/>
              </a:spcAft>
              <a:defRPr sz="3200"/>
            </a:lvl1pPr>
            <a:lvl2pPr marL="990600" indent="-381000">
              <a:lnSpc>
                <a:spcPct val="120000"/>
              </a:lnSpc>
              <a:spcBef>
                <a:spcPts val="0"/>
              </a:spcBef>
              <a:spcAft>
                <a:spcPts val="0"/>
              </a:spcAft>
              <a:buFont typeface="Arial" panose="020B0604020202020204" pitchFamily="34" charset="0"/>
              <a:buChar char="•"/>
              <a:defRPr sz="2665"/>
            </a:lvl2pPr>
            <a:lvl3pPr marL="1219200" indent="0">
              <a:lnSpc>
                <a:spcPct val="120000"/>
              </a:lnSpc>
              <a:spcBef>
                <a:spcPts val="0"/>
              </a:spcBef>
              <a:spcAft>
                <a:spcPts val="0"/>
              </a:spcAft>
              <a:buFont typeface="Arial" panose="020B0604020202020204" pitchFamily="34" charset="0"/>
              <a:buNone/>
              <a:defRPr sz="2400"/>
            </a:lvl3pPr>
            <a:lvl4pPr marL="1828800" indent="0">
              <a:lnSpc>
                <a:spcPct val="120000"/>
              </a:lnSpc>
              <a:spcBef>
                <a:spcPts val="0"/>
              </a:spcBef>
              <a:spcAft>
                <a:spcPts val="0"/>
              </a:spcAft>
              <a:buFont typeface="Arial" panose="020B0604020202020204" pitchFamily="34" charset="0"/>
              <a:buNone/>
              <a:defRPr sz="2135"/>
            </a:lvl4pPr>
            <a:lvl5pPr marL="2438400" indent="0">
              <a:lnSpc>
                <a:spcPct val="120000"/>
              </a:lnSpc>
              <a:spcBef>
                <a:spcPts val="0"/>
              </a:spcBef>
              <a:spcAft>
                <a:spcPts val="0"/>
              </a:spcAft>
              <a:buFont typeface="Arial" panose="020B0604020202020204" pitchFamily="34" charset="0"/>
              <a:buNone/>
              <a:defRPr sz="1865"/>
            </a:lvl5pPr>
          </a:lstStyle>
          <a:p>
            <a:pPr lvl="0"/>
            <a:r>
              <a:rPr lang="zh-CN" altLang="en-US" dirty="0"/>
              <a:t>单击此处编辑母版文本样式</a:t>
            </a:r>
          </a:p>
          <a:p>
            <a:pPr lvl="1"/>
            <a:r>
              <a:rPr lang="zh-CN" altLang="en-US" dirty="0"/>
              <a:t>二级内容</a:t>
            </a:r>
            <a:r>
              <a:rPr lang="en-US" altLang="zh-CN" dirty="0"/>
              <a:t>/</a:t>
            </a:r>
            <a:r>
              <a:rPr lang="zh-CN" altLang="en-US" dirty="0"/>
              <a:t>分类</a:t>
            </a:r>
          </a:p>
          <a:p>
            <a:pPr marL="1600200" marR="0" lvl="2" indent="-381000" algn="l" defTabSz="1219200" rtl="0" eaLnBrk="1" fontAlgn="auto" latinLnBrk="0" hangingPunct="1">
              <a:lnSpc>
                <a:spcPct val="90000"/>
              </a:lnSpc>
              <a:spcBef>
                <a:spcPts val="665"/>
              </a:spcBef>
              <a:spcAft>
                <a:spcPts val="0"/>
              </a:spcAft>
              <a:buClrTx/>
              <a:buSzTx/>
              <a:buFont typeface="Arial" panose="020B0604020202020204" pitchFamily="34" charset="0"/>
              <a:buChar char="•"/>
              <a:defRPr/>
            </a:pPr>
            <a:r>
              <a:rPr lang="zh-CN" altLang="en-US" dirty="0"/>
              <a:t>三级内容</a:t>
            </a:r>
            <a:r>
              <a:rPr lang="en-US" altLang="zh-CN" dirty="0"/>
              <a:t>/</a:t>
            </a:r>
            <a:r>
              <a:rPr lang="zh-CN" altLang="en-US" dirty="0"/>
              <a:t>分类</a:t>
            </a:r>
            <a:endParaRPr lang="en-US" altLang="zh-CN" dirty="0"/>
          </a:p>
          <a:p>
            <a:pPr marL="1600200" marR="0" lvl="2" indent="-381000" algn="l" defTabSz="1219200" rtl="0" eaLnBrk="1" fontAlgn="auto" latinLnBrk="0" hangingPunct="1">
              <a:lnSpc>
                <a:spcPct val="90000"/>
              </a:lnSpc>
              <a:spcBef>
                <a:spcPts val="665"/>
              </a:spcBef>
              <a:spcAft>
                <a:spcPts val="0"/>
              </a:spcAft>
              <a:buClrTx/>
              <a:buSzTx/>
              <a:buFont typeface="Arial" panose="020B0604020202020204" pitchFamily="34" charset="0"/>
              <a:buChar char="•"/>
              <a:defRPr/>
            </a:pPr>
            <a:endParaRPr lang="zh-CN" altLang="en-US" dirty="0"/>
          </a:p>
        </p:txBody>
      </p:sp>
      <p:sp>
        <p:nvSpPr>
          <p:cNvPr id="8" name="标题 1"/>
          <p:cNvSpPr>
            <a:spLocks noGrp="1"/>
          </p:cNvSpPr>
          <p:nvPr>
            <p:ph type="title"/>
          </p:nvPr>
        </p:nvSpPr>
        <p:spPr>
          <a:xfrm>
            <a:off x="615357" y="341801"/>
            <a:ext cx="10950195" cy="508001"/>
          </a:xfrm>
          <a:prstGeom prst="rect">
            <a:avLst/>
          </a:prstGeom>
        </p:spPr>
        <p:txBody>
          <a:bodyPr/>
          <a:lstStyle>
            <a:lvl1pPr marL="0" indent="0" algn="l" defTabSz="1219200" rtl="0" eaLnBrk="1" fontAlgn="auto" latinLnBrk="0" hangingPunct="1">
              <a:lnSpc>
                <a:spcPct val="90000"/>
              </a:lnSpc>
              <a:spcBef>
                <a:spcPts val="1335"/>
              </a:spcBef>
              <a:spcAft>
                <a:spcPts val="0"/>
              </a:spcAft>
              <a:buFont typeface="Arial" panose="020B0604020202020204" pitchFamily="34" charset="0"/>
              <a:buNone/>
              <a:defRPr lang="zh-CN" altLang="en-US" sz="3200" b="0" kern="1200" dirty="0" smtClean="0">
                <a:solidFill>
                  <a:schemeClr val="tx1">
                    <a:lumMod val="50000"/>
                  </a:schemeClr>
                </a:solidFill>
                <a:latin typeface="+mn-lt"/>
                <a:ea typeface="微软雅黑" panose="020B0503020204020204" pitchFamily="34" charset="-122"/>
                <a:cs typeface="+mj-cs"/>
              </a:defRPr>
            </a:lvl1pPr>
          </a:lstStyle>
          <a:p>
            <a:r>
              <a:rPr lang="zh-CN" altLang="en-US" dirty="0"/>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igenergy Text 1">
    <p:spTree>
      <p:nvGrpSpPr>
        <p:cNvPr id="1" name=""/>
        <p:cNvGrpSpPr/>
        <p:nvPr/>
      </p:nvGrpSpPr>
      <p:grpSpPr>
        <a:xfrm>
          <a:off x="0" y="0"/>
          <a:ext cx="0" cy="0"/>
          <a:chOff x="0" y="0"/>
          <a:chExt cx="0" cy="0"/>
        </a:xfrm>
      </p:grpSpPr>
      <p:sp>
        <p:nvSpPr>
          <p:cNvPr id="3" name="矩形 5"/>
          <p:cNvSpPr/>
          <p:nvPr userDrawn="1"/>
        </p:nvSpPr>
        <p:spPr bwMode="auto">
          <a:xfrm>
            <a:off x="-2243" y="6359526"/>
            <a:ext cx="11859808" cy="498474"/>
          </a:xfrm>
          <a:custGeom>
            <a:avLst/>
            <a:gdLst>
              <a:gd name="connsiteX0" fmla="*/ 0 w 8894856"/>
              <a:gd name="connsiteY0" fmla="*/ 0 h 381000"/>
              <a:gd name="connsiteX1" fmla="*/ 8894856 w 8894856"/>
              <a:gd name="connsiteY1" fmla="*/ 0 h 381000"/>
              <a:gd name="connsiteX2" fmla="*/ 8894856 w 8894856"/>
              <a:gd name="connsiteY2" fmla="*/ 381000 h 381000"/>
              <a:gd name="connsiteX3" fmla="*/ 0 w 8894856"/>
              <a:gd name="connsiteY3" fmla="*/ 381000 h 381000"/>
              <a:gd name="connsiteX4" fmla="*/ 0 w 8894856"/>
              <a:gd name="connsiteY4" fmla="*/ 0 h 381000"/>
              <a:gd name="connsiteX0-1" fmla="*/ 0 w 8894856"/>
              <a:gd name="connsiteY0-2" fmla="*/ 0 h 381000"/>
              <a:gd name="connsiteX1-3" fmla="*/ 8894856 w 8894856"/>
              <a:gd name="connsiteY1-4" fmla="*/ 0 h 381000"/>
              <a:gd name="connsiteX2-5" fmla="*/ 8485281 w 8894856"/>
              <a:gd name="connsiteY2-6" fmla="*/ 381000 h 381000"/>
              <a:gd name="connsiteX3-7" fmla="*/ 0 w 8894856"/>
              <a:gd name="connsiteY3-8" fmla="*/ 381000 h 381000"/>
              <a:gd name="connsiteX4-9" fmla="*/ 0 w 8894856"/>
              <a:gd name="connsiteY4-10" fmla="*/ 0 h 381000"/>
              <a:gd name="connsiteX0-11" fmla="*/ 0 w 8894856"/>
              <a:gd name="connsiteY0-12" fmla="*/ 0 h 381000"/>
              <a:gd name="connsiteX1-13" fmla="*/ 8894856 w 8894856"/>
              <a:gd name="connsiteY1-14" fmla="*/ 0 h 381000"/>
              <a:gd name="connsiteX2-15" fmla="*/ 8786906 w 8894856"/>
              <a:gd name="connsiteY2-16" fmla="*/ 381000 h 381000"/>
              <a:gd name="connsiteX3-17" fmla="*/ 0 w 8894856"/>
              <a:gd name="connsiteY3-18" fmla="*/ 381000 h 381000"/>
              <a:gd name="connsiteX4-19" fmla="*/ 0 w 8894856"/>
              <a:gd name="connsiteY4-20" fmla="*/ 0 h 381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94856" h="381000">
                <a:moveTo>
                  <a:pt x="0" y="0"/>
                </a:moveTo>
                <a:lnTo>
                  <a:pt x="8894856" y="0"/>
                </a:lnTo>
                <a:lnTo>
                  <a:pt x="8786906" y="381000"/>
                </a:lnTo>
                <a:lnTo>
                  <a:pt x="0" y="381000"/>
                </a:lnTo>
                <a:lnTo>
                  <a:pt x="0" y="0"/>
                </a:lnTo>
                <a:close/>
              </a:path>
            </a:pathLst>
          </a:custGeom>
          <a:solidFill>
            <a:schemeClr val="bg1">
              <a:lumMod val="65000"/>
              <a:alpha val="20000"/>
            </a:schemeClr>
          </a:solidFill>
          <a:ln w="9525" cap="flat" cmpd="sng" algn="ctr">
            <a:noFill/>
            <a:prstDash val="solid"/>
            <a:round/>
            <a:headEnd type="none" w="med" len="med"/>
            <a:tailEnd type="none" w="med" len="med"/>
          </a:ln>
        </p:spPr>
        <p:txBody>
          <a:bodyPr vert="horz" wrap="square" lIns="0" tIns="0" rIns="0" bIns="0" numCol="1" rtlCol="0" anchor="t" anchorCtr="0" compatLnSpc="1">
            <a:noAutofit/>
          </a:bodyPr>
          <a:lstStyle/>
          <a:p>
            <a:pPr marL="0" marR="0" indent="0" algn="l" defTabSz="1219200" rtl="0" eaLnBrk="0" fontAlgn="base" latinLnBrk="0" hangingPunct="0">
              <a:lnSpc>
                <a:spcPct val="100000"/>
              </a:lnSpc>
              <a:spcBef>
                <a:spcPct val="0"/>
              </a:spcBef>
              <a:spcAft>
                <a:spcPct val="0"/>
              </a:spcAft>
              <a:buClrTx/>
              <a:buSzTx/>
              <a:buFontTx/>
              <a:buNone/>
            </a:pPr>
            <a:endParaRPr kumimoji="0" lang="zh-CN" altLang="en-US" sz="1865" b="0" i="0" u="none" strike="noStrike" cap="none" normalizeH="0" baseline="0" dirty="0">
              <a:ln>
                <a:noFill/>
              </a:ln>
              <a:solidFill>
                <a:schemeClr val="tx1"/>
              </a:solidFill>
              <a:effectLst/>
              <a:latin typeface="Verdana" panose="020B0604030504040204" charset="0"/>
              <a:ea typeface="MS PGothic" panose="020B0600070205080204" charset="-128"/>
              <a:cs typeface="MS PGothic" panose="020B0600070205080204" charset="-128"/>
            </a:endParaRPr>
          </a:p>
        </p:txBody>
      </p:sp>
      <p:sp>
        <p:nvSpPr>
          <p:cNvPr id="5" name="Text Box 5"/>
          <p:cNvSpPr txBox="1">
            <a:spLocks noChangeArrowheads="1"/>
          </p:cNvSpPr>
          <p:nvPr userDrawn="1"/>
        </p:nvSpPr>
        <p:spPr bwMode="auto">
          <a:xfrm>
            <a:off x="719667" y="6531419"/>
            <a:ext cx="673100" cy="164212"/>
          </a:xfrm>
          <a:prstGeom prst="rect">
            <a:avLst/>
          </a:prstGeom>
          <a:noFill/>
          <a:ln>
            <a:noFill/>
          </a:ln>
        </p:spPr>
        <p:txBody>
          <a:bodyPr lIns="0" tIns="0" rIns="0" bIns="0" anchor="ctr">
            <a:spAutoFit/>
          </a:bodyPr>
          <a:lstStyle>
            <a:lvl1pPr eaLnBrk="0" hangingPunct="0">
              <a:defRPr sz="1400">
                <a:solidFill>
                  <a:schemeClr val="tx1"/>
                </a:solidFill>
                <a:latin typeface="Verdana" panose="020B0604030504040204" charset="0"/>
                <a:ea typeface="MS PGothic" panose="020B0600070205080204" charset="-128"/>
              </a:defRPr>
            </a:lvl1pPr>
            <a:lvl2pPr marL="742950" indent="-285750" eaLnBrk="0" hangingPunct="0">
              <a:defRPr sz="1400">
                <a:solidFill>
                  <a:schemeClr val="tx1"/>
                </a:solidFill>
                <a:latin typeface="Verdana" panose="020B0604030504040204" charset="0"/>
                <a:ea typeface="MS PGothic" panose="020B0600070205080204" charset="-128"/>
              </a:defRPr>
            </a:lvl2pPr>
            <a:lvl3pPr marL="1143000" indent="-228600" eaLnBrk="0" hangingPunct="0">
              <a:defRPr sz="1400">
                <a:solidFill>
                  <a:schemeClr val="tx1"/>
                </a:solidFill>
                <a:latin typeface="Verdana" panose="020B0604030504040204" charset="0"/>
                <a:ea typeface="MS PGothic" panose="020B0600070205080204" charset="-128"/>
              </a:defRPr>
            </a:lvl3pPr>
            <a:lvl4pPr marL="1600200" indent="-228600" eaLnBrk="0" hangingPunct="0">
              <a:defRPr sz="1400">
                <a:solidFill>
                  <a:schemeClr val="tx1"/>
                </a:solidFill>
                <a:latin typeface="Verdana" panose="020B0604030504040204" charset="0"/>
                <a:ea typeface="MS PGothic" panose="020B0600070205080204" charset="-128"/>
              </a:defRPr>
            </a:lvl4pPr>
            <a:lvl5pPr marL="2057400" indent="-228600" eaLnBrk="0" hangingPunct="0">
              <a:defRPr sz="1400">
                <a:solidFill>
                  <a:schemeClr val="tx1"/>
                </a:solidFill>
                <a:latin typeface="Verdana" panose="020B0604030504040204" charset="0"/>
                <a:ea typeface="MS PGothic" panose="020B0600070205080204" charset="-128"/>
              </a:defRPr>
            </a:lvl5pPr>
            <a:lvl6pPr marL="2514600" indent="-228600" eaLnBrk="0" fontAlgn="base" hangingPunct="0">
              <a:spcBef>
                <a:spcPct val="0"/>
              </a:spcBef>
              <a:spcAft>
                <a:spcPct val="0"/>
              </a:spcAft>
              <a:defRPr sz="1400">
                <a:solidFill>
                  <a:schemeClr val="tx1"/>
                </a:solidFill>
                <a:latin typeface="Verdana" panose="020B0604030504040204" charset="0"/>
                <a:ea typeface="MS PGothic" panose="020B0600070205080204" charset="-128"/>
              </a:defRPr>
            </a:lvl6pPr>
            <a:lvl7pPr marL="2971800" indent="-228600" eaLnBrk="0" fontAlgn="base" hangingPunct="0">
              <a:spcBef>
                <a:spcPct val="0"/>
              </a:spcBef>
              <a:spcAft>
                <a:spcPct val="0"/>
              </a:spcAft>
              <a:defRPr sz="1400">
                <a:solidFill>
                  <a:schemeClr val="tx1"/>
                </a:solidFill>
                <a:latin typeface="Verdana" panose="020B0604030504040204" charset="0"/>
                <a:ea typeface="MS PGothic" panose="020B0600070205080204" charset="-128"/>
              </a:defRPr>
            </a:lvl7pPr>
            <a:lvl8pPr marL="3429000" indent="-228600" eaLnBrk="0" fontAlgn="base" hangingPunct="0">
              <a:spcBef>
                <a:spcPct val="0"/>
              </a:spcBef>
              <a:spcAft>
                <a:spcPct val="0"/>
              </a:spcAft>
              <a:defRPr sz="1400">
                <a:solidFill>
                  <a:schemeClr val="tx1"/>
                </a:solidFill>
                <a:latin typeface="Verdana" panose="020B0604030504040204" charset="0"/>
                <a:ea typeface="MS PGothic" panose="020B0600070205080204" charset="-128"/>
              </a:defRPr>
            </a:lvl8pPr>
            <a:lvl9pPr marL="3886200" indent="-228600" eaLnBrk="0" fontAlgn="base" hangingPunct="0">
              <a:spcBef>
                <a:spcPct val="0"/>
              </a:spcBef>
              <a:spcAft>
                <a:spcPct val="0"/>
              </a:spcAft>
              <a:defRPr sz="1400">
                <a:solidFill>
                  <a:schemeClr val="tx1"/>
                </a:solidFill>
                <a:latin typeface="Verdana" panose="020B0604030504040204" charset="0"/>
                <a:ea typeface="MS PGothic" panose="020B0600070205080204" charset="-128"/>
              </a:defRPr>
            </a:lvl9pPr>
          </a:lstStyle>
          <a:p>
            <a:pPr>
              <a:spcBef>
                <a:spcPct val="50000"/>
              </a:spcBef>
              <a:defRPr/>
            </a:pPr>
            <a:fld id="{420C6EEC-CAF1-AB4C-B6A3-32693A2EA4C2}" type="slidenum">
              <a:rPr lang="zh-CN" altLang="en-US" sz="1065" smtClean="0">
                <a:solidFill>
                  <a:schemeClr val="tx1"/>
                </a:solidFill>
                <a:latin typeface="Poppins" panose="00000500000000000000" pitchFamily="2" charset="0"/>
                <a:ea typeface="微软雅黑" panose="020B0503020204020204" pitchFamily="34" charset="-122"/>
                <a:cs typeface="Poppins" panose="00000500000000000000" pitchFamily="2" charset="0"/>
              </a:rPr>
              <a:t>‹#›</a:t>
            </a:fld>
            <a:endParaRPr lang="en-US" altLang="zh-CN" sz="1335" dirty="0">
              <a:solidFill>
                <a:schemeClr val="tx1"/>
              </a:solidFill>
              <a:latin typeface="Poppins" panose="00000500000000000000" pitchFamily="2" charset="0"/>
              <a:ea typeface="微软雅黑" panose="020B0503020204020204" pitchFamily="34" charset="-122"/>
              <a:cs typeface="Poppins" panose="00000500000000000000" pitchFamily="2" charset="0"/>
            </a:endParaRPr>
          </a:p>
        </p:txBody>
      </p:sp>
      <p:sp>
        <p:nvSpPr>
          <p:cNvPr id="6" name="文本框 5"/>
          <p:cNvSpPr txBox="1"/>
          <p:nvPr userDrawn="1"/>
        </p:nvSpPr>
        <p:spPr>
          <a:xfrm>
            <a:off x="4696282" y="6467331"/>
            <a:ext cx="2799437" cy="256545"/>
          </a:xfrm>
          <a:prstGeom prst="rect">
            <a:avLst/>
          </a:prstGeom>
          <a:noFill/>
        </p:spPr>
        <p:txBody>
          <a:bodyPr wrap="square">
            <a:spAutoFit/>
          </a:bodyPr>
          <a:lstStyle/>
          <a:p>
            <a:pPr algn="ctr"/>
            <a:r>
              <a:rPr lang="en-US" altLang="zh-CN" sz="1065" kern="1200" spc="0" dirty="0">
                <a:solidFill>
                  <a:schemeClr val="tx1"/>
                </a:solidFill>
                <a:effectLst/>
                <a:latin typeface="Poppins" panose="00000500000000000000" pitchFamily="2" charset="0"/>
                <a:ea typeface="微软雅黑" panose="020B0503020204020204" pitchFamily="34" charset="-122"/>
                <a:cs typeface="Poppins" panose="00000500000000000000" pitchFamily="2" charset="0"/>
              </a:rPr>
              <a:t>Enjoy Green Energy</a:t>
            </a:r>
            <a:endParaRPr lang="zh-CN" altLang="en-US" sz="1065" kern="1200" spc="0" dirty="0">
              <a:solidFill>
                <a:schemeClr val="tx1"/>
              </a:solidFill>
              <a:effectLst/>
              <a:latin typeface="Poppins" panose="00000500000000000000" pitchFamily="2" charset="0"/>
              <a:ea typeface="微软雅黑" panose="020B0503020204020204" pitchFamily="34" charset="-122"/>
              <a:cs typeface="Poppins" panose="00000500000000000000" pitchFamily="2" charset="0"/>
            </a:endParaRPr>
          </a:p>
        </p:txBody>
      </p:sp>
      <p:sp>
        <p:nvSpPr>
          <p:cNvPr id="4" name="内容占位符 4"/>
          <p:cNvSpPr>
            <a:spLocks noGrp="1"/>
          </p:cNvSpPr>
          <p:nvPr>
            <p:ph sz="quarter" idx="10"/>
          </p:nvPr>
        </p:nvSpPr>
        <p:spPr>
          <a:xfrm>
            <a:off x="617389" y="1316566"/>
            <a:ext cx="10950195" cy="4705351"/>
          </a:xfrm>
          <a:prstGeom prst="rect">
            <a:avLst/>
          </a:prstGeom>
        </p:spPr>
        <p:txBody>
          <a:bodyPr/>
          <a:lstStyle>
            <a:lvl1pPr>
              <a:lnSpc>
                <a:spcPct val="120000"/>
              </a:lnSpc>
              <a:spcBef>
                <a:spcPts val="0"/>
              </a:spcBef>
              <a:spcAft>
                <a:spcPts val="0"/>
              </a:spcAft>
              <a:defRPr sz="3200"/>
            </a:lvl1pPr>
            <a:lvl2pPr marL="990600" indent="-381000">
              <a:lnSpc>
                <a:spcPct val="120000"/>
              </a:lnSpc>
              <a:spcBef>
                <a:spcPts val="0"/>
              </a:spcBef>
              <a:spcAft>
                <a:spcPts val="0"/>
              </a:spcAft>
              <a:buFont typeface="Arial" panose="020B0604020202020204" pitchFamily="34" charset="0"/>
              <a:buChar char="•"/>
              <a:defRPr sz="2665"/>
            </a:lvl2pPr>
            <a:lvl3pPr marL="1219200" indent="0">
              <a:lnSpc>
                <a:spcPct val="120000"/>
              </a:lnSpc>
              <a:spcBef>
                <a:spcPts val="0"/>
              </a:spcBef>
              <a:spcAft>
                <a:spcPts val="0"/>
              </a:spcAft>
              <a:buFont typeface="Arial" panose="020B0604020202020204" pitchFamily="34" charset="0"/>
              <a:buNone/>
              <a:defRPr sz="2400"/>
            </a:lvl3pPr>
            <a:lvl4pPr marL="1828800" indent="0">
              <a:lnSpc>
                <a:spcPct val="120000"/>
              </a:lnSpc>
              <a:spcBef>
                <a:spcPts val="0"/>
              </a:spcBef>
              <a:spcAft>
                <a:spcPts val="0"/>
              </a:spcAft>
              <a:buFont typeface="Arial" panose="020B0604020202020204" pitchFamily="34" charset="0"/>
              <a:buNone/>
              <a:defRPr sz="2135"/>
            </a:lvl4pPr>
            <a:lvl5pPr marL="2438400" indent="0">
              <a:lnSpc>
                <a:spcPct val="120000"/>
              </a:lnSpc>
              <a:spcBef>
                <a:spcPts val="0"/>
              </a:spcBef>
              <a:spcAft>
                <a:spcPts val="0"/>
              </a:spcAft>
              <a:buFont typeface="Arial" panose="020B0604020202020204" pitchFamily="34" charset="0"/>
              <a:buNone/>
              <a:defRPr sz="1865"/>
            </a:lvl5pPr>
          </a:lstStyle>
          <a:p>
            <a:pPr lvl="0"/>
            <a:r>
              <a:rPr lang="zh-CN" altLang="en-US" dirty="0"/>
              <a:t>单击此处编辑母版文本样式</a:t>
            </a:r>
          </a:p>
          <a:p>
            <a:pPr lvl="1"/>
            <a:r>
              <a:rPr lang="zh-CN" altLang="en-US" dirty="0"/>
              <a:t>二级内容</a:t>
            </a:r>
            <a:r>
              <a:rPr lang="en-US" altLang="zh-CN" dirty="0"/>
              <a:t>/</a:t>
            </a:r>
            <a:r>
              <a:rPr lang="zh-CN" altLang="en-US" dirty="0"/>
              <a:t>分类</a:t>
            </a:r>
          </a:p>
          <a:p>
            <a:pPr marL="1600200" marR="0" lvl="2" indent="-381000" algn="l" defTabSz="1219200" rtl="0" eaLnBrk="1" fontAlgn="auto" latinLnBrk="0" hangingPunct="1">
              <a:lnSpc>
                <a:spcPct val="90000"/>
              </a:lnSpc>
              <a:spcBef>
                <a:spcPts val="665"/>
              </a:spcBef>
              <a:spcAft>
                <a:spcPts val="0"/>
              </a:spcAft>
              <a:buClrTx/>
              <a:buSzTx/>
              <a:buFont typeface="Arial" panose="020B0604020202020204" pitchFamily="34" charset="0"/>
              <a:buChar char="•"/>
              <a:defRPr/>
            </a:pPr>
            <a:r>
              <a:rPr lang="zh-CN" altLang="en-US" dirty="0"/>
              <a:t>三级内容</a:t>
            </a:r>
            <a:r>
              <a:rPr lang="en-US" altLang="zh-CN" dirty="0"/>
              <a:t>/</a:t>
            </a:r>
            <a:r>
              <a:rPr lang="zh-CN" altLang="en-US" dirty="0"/>
              <a:t>分类</a:t>
            </a:r>
            <a:endParaRPr lang="en-US" altLang="zh-CN" dirty="0"/>
          </a:p>
          <a:p>
            <a:pPr marL="1600200" marR="0" lvl="2" indent="-381000" algn="l" defTabSz="1219200" rtl="0" eaLnBrk="1" fontAlgn="auto" latinLnBrk="0" hangingPunct="1">
              <a:lnSpc>
                <a:spcPct val="90000"/>
              </a:lnSpc>
              <a:spcBef>
                <a:spcPts val="665"/>
              </a:spcBef>
              <a:spcAft>
                <a:spcPts val="0"/>
              </a:spcAft>
              <a:buClrTx/>
              <a:buSzTx/>
              <a:buFont typeface="Arial" panose="020B0604020202020204" pitchFamily="34" charset="0"/>
              <a:buChar char="•"/>
              <a:defRPr/>
            </a:pPr>
            <a:endParaRPr lang="zh-CN" altLang="en-US" dirty="0"/>
          </a:p>
        </p:txBody>
      </p:sp>
      <p:sp>
        <p:nvSpPr>
          <p:cNvPr id="8" name="标题 1"/>
          <p:cNvSpPr>
            <a:spLocks noGrp="1"/>
          </p:cNvSpPr>
          <p:nvPr>
            <p:ph type="title"/>
          </p:nvPr>
        </p:nvSpPr>
        <p:spPr>
          <a:xfrm>
            <a:off x="615357" y="341801"/>
            <a:ext cx="10950195" cy="508001"/>
          </a:xfrm>
          <a:prstGeom prst="rect">
            <a:avLst/>
          </a:prstGeom>
        </p:spPr>
        <p:txBody>
          <a:bodyPr/>
          <a:lstStyle>
            <a:lvl1pPr marL="0" indent="0" algn="l" defTabSz="1219200" rtl="0" eaLnBrk="1" fontAlgn="auto" latinLnBrk="0" hangingPunct="1">
              <a:lnSpc>
                <a:spcPct val="90000"/>
              </a:lnSpc>
              <a:spcBef>
                <a:spcPts val="1335"/>
              </a:spcBef>
              <a:spcAft>
                <a:spcPts val="0"/>
              </a:spcAft>
              <a:buFont typeface="Arial" panose="020B0604020202020204" pitchFamily="34" charset="0"/>
              <a:buNone/>
              <a:defRPr lang="zh-CN" altLang="en-US" sz="3200" b="0" kern="1200" dirty="0" smtClean="0">
                <a:solidFill>
                  <a:schemeClr val="tx1">
                    <a:lumMod val="50000"/>
                  </a:schemeClr>
                </a:solidFill>
                <a:latin typeface="+mn-lt"/>
                <a:ea typeface="微软雅黑" panose="020B0503020204020204" pitchFamily="34" charset="-122"/>
                <a:cs typeface="+mj-cs"/>
              </a:defRPr>
            </a:lvl1pPr>
          </a:lstStyle>
          <a:p>
            <a:r>
              <a:rPr lang="zh-CN" altLang="en-US" dirty="0"/>
              <a:t>单击此处编辑母版标题样式</a:t>
            </a:r>
          </a:p>
        </p:txBody>
      </p:sp>
      <p:pic>
        <p:nvPicPr>
          <p:cNvPr id="7" name="图片 6" descr="文本&#10;&#10;描述已自动生成"/>
          <p:cNvPicPr>
            <a:picLocks noChangeAspect="1"/>
          </p:cNvPicPr>
          <p:nvPr userDrawn="1"/>
        </p:nvPicPr>
        <p:blipFill>
          <a:blip r:embed="rId2" cstate="print"/>
          <a:stretch>
            <a:fillRect/>
          </a:stretch>
        </p:blipFill>
        <p:spPr>
          <a:xfrm>
            <a:off x="9415343" y="6265333"/>
            <a:ext cx="2442223" cy="60219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igenergy Ending">
    <p:bg>
      <p:bgPr>
        <a:solidFill>
          <a:srgbClr val="505050"/>
        </a:solidFill>
        <a:effectLst/>
      </p:bgPr>
    </p:bg>
    <p:spTree>
      <p:nvGrpSpPr>
        <p:cNvPr id="1" name=""/>
        <p:cNvGrpSpPr/>
        <p:nvPr/>
      </p:nvGrpSpPr>
      <p:grpSpPr>
        <a:xfrm>
          <a:off x="0" y="0"/>
          <a:ext cx="0" cy="0"/>
          <a:chOff x="0" y="0"/>
          <a:chExt cx="0" cy="0"/>
        </a:xfrm>
      </p:grpSpPr>
      <p:sp>
        <p:nvSpPr>
          <p:cNvPr id="7" name="文本框 6"/>
          <p:cNvSpPr txBox="1"/>
          <p:nvPr userDrawn="1"/>
        </p:nvSpPr>
        <p:spPr>
          <a:xfrm>
            <a:off x="12671686" y="5456420"/>
            <a:ext cx="184731" cy="379656"/>
          </a:xfrm>
          <a:prstGeom prst="rect">
            <a:avLst/>
          </a:prstGeom>
          <a:noFill/>
        </p:spPr>
        <p:txBody>
          <a:bodyPr wrap="none" rtlCol="0">
            <a:spAutoFit/>
          </a:bodyPr>
          <a:lstStyle/>
          <a:p>
            <a:pPr marL="0" marR="0" lvl="0" indent="0" algn="l" defTabSz="1219200" rtl="0" eaLnBrk="0" fontAlgn="base" latinLnBrk="0" hangingPunct="0">
              <a:lnSpc>
                <a:spcPct val="100000"/>
              </a:lnSpc>
              <a:spcBef>
                <a:spcPct val="0"/>
              </a:spcBef>
              <a:spcAft>
                <a:spcPct val="0"/>
              </a:spcAft>
              <a:buClrTx/>
              <a:buSzTx/>
              <a:buFontTx/>
              <a:buNone/>
              <a:defRPr/>
            </a:pPr>
            <a:endParaRPr kumimoji="1" lang="zh-CN" altLang="en-US" sz="1865" b="0" i="0" u="none" strike="noStrike" kern="1200" cap="none" spc="0" normalizeH="0" baseline="0" noProof="0" dirty="0">
              <a:ln>
                <a:noFill/>
              </a:ln>
              <a:solidFill>
                <a:prstClr val="black"/>
              </a:solidFill>
              <a:effectLst/>
              <a:uLnTx/>
              <a:uFillTx/>
              <a:latin typeface="Verdana" panose="020B0604030504040204" charset="0"/>
              <a:ea typeface="宋体" panose="02010600030101010101" pitchFamily="2" charset="-122"/>
              <a:cs typeface="+mn-cs"/>
            </a:endParaRPr>
          </a:p>
        </p:txBody>
      </p:sp>
      <p:sp>
        <p:nvSpPr>
          <p:cNvPr id="6" name="文本框 5"/>
          <p:cNvSpPr txBox="1"/>
          <p:nvPr userDrawn="1"/>
        </p:nvSpPr>
        <p:spPr>
          <a:xfrm>
            <a:off x="922510" y="3316234"/>
            <a:ext cx="3337070" cy="594009"/>
          </a:xfrm>
          <a:prstGeom prst="rect">
            <a:avLst/>
          </a:prstGeom>
          <a:noFill/>
        </p:spPr>
        <p:txBody>
          <a:bodyPr wrap="square" rtlCol="0">
            <a:spAutoFit/>
          </a:bodyPr>
          <a:lstStyle/>
          <a:p>
            <a:pPr algn="l">
              <a:lnSpc>
                <a:spcPct val="150000"/>
              </a:lnSpc>
            </a:pPr>
            <a:r>
              <a:rPr lang="en-US" altLang="zh-CN" sz="2400" dirty="0">
                <a:solidFill>
                  <a:schemeClr val="bg1"/>
                </a:solidFill>
                <a:latin typeface="Poppins Light" panose="00000400000000000000" pitchFamily="2" charset="0"/>
                <a:ea typeface="微软雅黑 Light" panose="020B0502040204020203" pitchFamily="34" charset="-122"/>
                <a:cs typeface="Poppins Light" panose="00000400000000000000" pitchFamily="2" charset="0"/>
              </a:rPr>
              <a:t>Enjoy Green Energy</a:t>
            </a:r>
            <a:endParaRPr lang="zh-CN" altLang="en-US" sz="2400" dirty="0">
              <a:solidFill>
                <a:schemeClr val="bg1"/>
              </a:solidFill>
              <a:latin typeface="Poppins Light" panose="00000400000000000000" pitchFamily="2" charset="0"/>
              <a:ea typeface="微软雅黑 Light" panose="020B0502040204020203" pitchFamily="34" charset="-122"/>
              <a:cs typeface="Poppins Light" panose="00000400000000000000" pitchFamily="2" charset="0"/>
            </a:endParaRPr>
          </a:p>
        </p:txBody>
      </p:sp>
      <p:sp>
        <p:nvSpPr>
          <p:cNvPr id="10" name="Text Placeholder 1"/>
          <p:cNvSpPr txBox="1"/>
          <p:nvPr userDrawn="1"/>
        </p:nvSpPr>
        <p:spPr>
          <a:xfrm>
            <a:off x="7281772" y="2589914"/>
            <a:ext cx="4237127" cy="481009"/>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kumimoji="1" lang="en-US" altLang="zh-CN" sz="1065" b="1" baseline="0" dirty="0">
                <a:solidFill>
                  <a:schemeClr val="bg1">
                    <a:lumMod val="75000"/>
                  </a:schemeClr>
                </a:solidFill>
                <a:latin typeface="+mj-lt"/>
                <a:ea typeface="微软雅黑 Light" panose="020B0502040204020203" pitchFamily="34" charset="-122"/>
                <a:cs typeface="Adobe Devanagari" panose="02040503050201020203" pitchFamily="18" charset="0"/>
              </a:rPr>
              <a:t>© 2025 </a:t>
            </a:r>
            <a:r>
              <a:rPr kumimoji="1" lang="en-US" altLang="zh-CN" sz="1065" b="1" baseline="0" dirty="0" err="1">
                <a:solidFill>
                  <a:schemeClr val="bg1">
                    <a:lumMod val="75000"/>
                  </a:schemeClr>
                </a:solidFill>
                <a:latin typeface="+mj-lt"/>
                <a:ea typeface="微软雅黑 Light" panose="020B0502040204020203" pitchFamily="34" charset="-122"/>
                <a:cs typeface="Adobe Devanagari" panose="02040503050201020203" pitchFamily="18" charset="0"/>
              </a:rPr>
              <a:t>Sigenergy</a:t>
            </a:r>
            <a:r>
              <a:rPr kumimoji="1" lang="en-US" altLang="zh-CN" sz="1065" b="1" baseline="0" dirty="0">
                <a:solidFill>
                  <a:schemeClr val="bg1">
                    <a:lumMod val="75000"/>
                  </a:schemeClr>
                </a:solidFill>
                <a:latin typeface="+mj-lt"/>
                <a:ea typeface="微软雅黑 Light" panose="020B0502040204020203" pitchFamily="34" charset="-122"/>
                <a:cs typeface="Adobe Devanagari" panose="02040503050201020203" pitchFamily="18" charset="0"/>
              </a:rPr>
              <a:t> Technology Co., Ltd. All Rights Reserved</a:t>
            </a:r>
            <a:endParaRPr kumimoji="1" lang="zh-CN" altLang="en-US" sz="1065" b="1" dirty="0">
              <a:solidFill>
                <a:srgbClr val="1D1D1B"/>
              </a:solidFill>
              <a:latin typeface="+mj-lt"/>
              <a:ea typeface="微软雅黑 Light" panose="020B0502040204020203" pitchFamily="34" charset="-122"/>
              <a:cs typeface="Adobe Devanagari" panose="02040503050201020203" pitchFamily="18" charset="0"/>
            </a:endParaRPr>
          </a:p>
        </p:txBody>
      </p:sp>
      <p:sp>
        <p:nvSpPr>
          <p:cNvPr id="11" name="文本框 10"/>
          <p:cNvSpPr txBox="1"/>
          <p:nvPr userDrawn="1"/>
        </p:nvSpPr>
        <p:spPr>
          <a:xfrm>
            <a:off x="7173779" y="3070924"/>
            <a:ext cx="3961395" cy="1385764"/>
          </a:xfrm>
          <a:prstGeom prst="rect">
            <a:avLst/>
          </a:prstGeom>
          <a:noFill/>
        </p:spPr>
        <p:txBody>
          <a:bodyPr wrap="square">
            <a:spAutoFit/>
          </a:bodyPr>
          <a:lstStyle/>
          <a:p>
            <a:pPr algn="just">
              <a:lnSpc>
                <a:spcPct val="130000"/>
              </a:lnSpc>
            </a:pPr>
            <a:endParaRPr kumimoji="1" lang="en-US" altLang="zh-CN" sz="935" b="0" i="0" u="none" strike="noStrike" kern="1200" cap="none" spc="0" normalizeH="0" baseline="0" noProof="0" dirty="0">
              <a:ln>
                <a:noFill/>
              </a:ln>
              <a:solidFill>
                <a:schemeClr val="bg1">
                  <a:lumMod val="75000"/>
                </a:schemeClr>
              </a:solidFill>
              <a:effectLst/>
              <a:uLnTx/>
              <a:uFillTx/>
              <a:latin typeface="+mj-lt"/>
              <a:ea typeface="微软雅黑 Light" panose="020B0502040204020203" pitchFamily="34" charset="-122"/>
              <a:cs typeface="Adobe Devanagari" panose="02040503050201020203" pitchFamily="18" charset="0"/>
            </a:endParaRPr>
          </a:p>
          <a:p>
            <a:pPr algn="just">
              <a:lnSpc>
                <a:spcPct val="130000"/>
              </a:lnSpc>
            </a:pPr>
            <a:r>
              <a:rPr kumimoji="1" lang="en-US" altLang="zh-CN" sz="935" b="0" i="0" u="none" strike="noStrike" kern="1200" cap="none" spc="0" normalizeH="0" baseline="0" dirty="0">
                <a:ln>
                  <a:noFill/>
                </a:ln>
                <a:solidFill>
                  <a:schemeClr val="bg1">
                    <a:lumMod val="75000"/>
                  </a:schemeClr>
                </a:solidFill>
                <a:effectLst/>
                <a:uLnTx/>
                <a:uFillTx/>
                <a:latin typeface="+mj-lt"/>
                <a:ea typeface="微软雅黑 Light" panose="020B0502040204020203" pitchFamily="34" charset="-122"/>
                <a:cs typeface="Adobe Devanagari" panose="02040503050201020203" pitchFamily="18" charset="0"/>
              </a:rPr>
              <a:t>Disclaimer: The information on this file is provided on an “as is” basis. To the fullest extent permitted by law, </a:t>
            </a:r>
            <a:r>
              <a:rPr kumimoji="1" lang="en-US" altLang="zh-CN" sz="935" b="0" i="0" u="none" strike="noStrike" kern="1200" cap="none" spc="0" normalizeH="0" baseline="0" dirty="0" err="1">
                <a:ln>
                  <a:noFill/>
                </a:ln>
                <a:solidFill>
                  <a:schemeClr val="bg1">
                    <a:lumMod val="75000"/>
                  </a:schemeClr>
                </a:solidFill>
                <a:effectLst/>
                <a:uLnTx/>
                <a:uFillTx/>
                <a:latin typeface="+mj-lt"/>
                <a:ea typeface="微软雅黑 Light" panose="020B0502040204020203" pitchFamily="34" charset="-122"/>
                <a:cs typeface="Adobe Devanagari" panose="02040503050201020203" pitchFamily="18" charset="0"/>
              </a:rPr>
              <a:t>Sigenergy</a:t>
            </a:r>
            <a:r>
              <a:rPr kumimoji="1" lang="en-US" altLang="zh-CN" sz="935" b="0" i="0" u="none" strike="noStrike" kern="1200" cap="none" spc="0" normalizeH="0" baseline="0" dirty="0">
                <a:ln>
                  <a:noFill/>
                </a:ln>
                <a:solidFill>
                  <a:schemeClr val="bg1">
                    <a:lumMod val="75000"/>
                  </a:schemeClr>
                </a:solidFill>
                <a:effectLst/>
                <a:uLnTx/>
                <a:uFillTx/>
                <a:latin typeface="+mj-lt"/>
                <a:ea typeface="微软雅黑 Light" panose="020B0502040204020203" pitchFamily="34" charset="-122"/>
                <a:cs typeface="Adobe Devanagari" panose="02040503050201020203" pitchFamily="18" charset="0"/>
              </a:rPr>
              <a:t> Technology Co., Ltd. excludes all representations and warranties relating to this file and its contents or which is or may be provided by any affiliates or any other third party, including in relation to any inaccuracies or omissions in this file.</a:t>
            </a:r>
            <a:endParaRPr kumimoji="1" lang="zh-CN" altLang="en-US" sz="935" b="0" i="0" u="none" strike="noStrike" kern="1200" cap="none" spc="0" normalizeH="0" baseline="0" dirty="0">
              <a:ln>
                <a:noFill/>
              </a:ln>
              <a:solidFill>
                <a:schemeClr val="bg1">
                  <a:lumMod val="75000"/>
                </a:schemeClr>
              </a:solidFill>
              <a:effectLst/>
              <a:uLnTx/>
              <a:uFillTx/>
              <a:latin typeface="+mj-lt"/>
              <a:ea typeface="微软雅黑 Light" panose="020B0502040204020203" pitchFamily="34" charset="-122"/>
              <a:cs typeface="Adobe Devanagari" panose="02040503050201020203" pitchFamily="18" charset="0"/>
            </a:endParaRPr>
          </a:p>
        </p:txBody>
      </p:sp>
      <p:sp>
        <p:nvSpPr>
          <p:cNvPr id="12" name="文本框 11"/>
          <p:cNvSpPr txBox="1"/>
          <p:nvPr userDrawn="1"/>
        </p:nvSpPr>
        <p:spPr>
          <a:xfrm>
            <a:off x="922510" y="2280745"/>
            <a:ext cx="2852928" cy="666786"/>
          </a:xfrm>
          <a:prstGeom prst="rect">
            <a:avLst/>
          </a:prstGeom>
          <a:noFill/>
        </p:spPr>
        <p:txBody>
          <a:bodyPr wrap="square" rtlCol="0">
            <a:spAutoFit/>
          </a:bodyPr>
          <a:lstStyle/>
          <a:p>
            <a:pPr algn="l"/>
            <a:r>
              <a:rPr lang="en-US" altLang="zh-CN" sz="3735" dirty="0">
                <a:solidFill>
                  <a:schemeClr val="bg1"/>
                </a:solidFill>
                <a:latin typeface="Poppins Light" panose="00000400000000000000" pitchFamily="2" charset="0"/>
                <a:ea typeface="微软雅黑 Light" panose="020B0502040204020203" pitchFamily="34" charset="-122"/>
                <a:cs typeface="Poppins Light" panose="00000400000000000000" pitchFamily="2" charset="0"/>
              </a:rPr>
              <a:t>Thank you.</a:t>
            </a:r>
            <a:endParaRPr lang="zh-CN" altLang="en-US" sz="2400" dirty="0">
              <a:solidFill>
                <a:schemeClr val="bg1"/>
              </a:solidFill>
              <a:latin typeface="Poppins Light" panose="00000400000000000000" pitchFamily="2" charset="0"/>
              <a:ea typeface="微软雅黑 Light" panose="020B0502040204020203" pitchFamily="34" charset="-122"/>
              <a:cs typeface="Poppins Light" panose="00000400000000000000" pitchFamily="2" charset="0"/>
            </a:endParaRPr>
          </a:p>
        </p:txBody>
      </p:sp>
      <p:pic>
        <p:nvPicPr>
          <p:cNvPr id="13" name="图片 12" descr="徽标, 图标&#10;&#10;描述已自动生成"/>
          <p:cNvPicPr>
            <a:picLocks noChangeAspect="1"/>
          </p:cNvPicPr>
          <p:nvPr userDrawn="1"/>
        </p:nvPicPr>
        <p:blipFill>
          <a:blip r:embed="rId2">
            <a:alphaModFix amt="60000"/>
            <a:clrChange>
              <a:clrFrom>
                <a:srgbClr val="000000">
                  <a:alpha val="0"/>
                </a:srgbClr>
              </a:clrFrom>
              <a:clrTo>
                <a:srgbClr val="000000">
                  <a:alpha val="0"/>
                </a:srgbClr>
              </a:clrTo>
            </a:clrChange>
          </a:blip>
          <a:stretch>
            <a:fillRect/>
          </a:stretch>
        </p:blipFill>
        <p:spPr>
          <a:xfrm>
            <a:off x="4482624" y="2795554"/>
            <a:ext cx="1597965" cy="1880481"/>
          </a:xfrm>
          <a:prstGeom prst="rect">
            <a:avLst/>
          </a:prstGeom>
        </p:spPr>
      </p:pic>
      <p:pic>
        <p:nvPicPr>
          <p:cNvPr id="14" name="图片 13" descr="文本, 图标&#10;&#10;描述已自动生成"/>
          <p:cNvPicPr>
            <a:picLocks noChangeAspect="1"/>
          </p:cNvPicPr>
          <p:nvPr userDrawn="1"/>
        </p:nvPicPr>
        <p:blipFill>
          <a:blip r:embed="rId3"/>
          <a:stretch>
            <a:fillRect/>
          </a:stretch>
        </p:blipFill>
        <p:spPr>
          <a:xfrm>
            <a:off x="1056825" y="4301649"/>
            <a:ext cx="1572075" cy="26253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userDrawn="1">
            <p:custDataLst>
              <p:tags r:id="rId1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1" imgW="5715" imgH="5715" progId="TCLayout.ActiveDocument.1">
                  <p:embed/>
                </p:oleObj>
              </mc:Choice>
              <mc:Fallback>
                <p:oleObj name="think-cell 幻灯片" r:id="rId11" imgW="5715" imgH="5715" progId="TCLayout.ActiveDocument.1">
                  <p:embed/>
                  <p:pic>
                    <p:nvPicPr>
                      <p:cNvPr id="0" name="对象 2"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IPGWMV_P-856F_T-3_U-158C27A2" descr="IPGWMV_P-856F_T-3_U-158C27A2"/>
          <p:cNvSpPr/>
          <p:nvPr userDrawn="1"/>
        </p:nvSpPr>
        <p:spPr>
          <a:xfrm>
            <a:off x="0" y="0"/>
            <a:ext cx="12192000" cy="6858000"/>
          </a:xfrm>
          <a:prstGeom prst="rect">
            <a:avLst/>
          </a:prstGeom>
          <a:blipFill dpi="0" rotWithShape="1">
            <a:blip r:embed="rId1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dirty="0">
              <a:ln>
                <a:noFill/>
              </a:ln>
              <a:no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对象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715" imgH="5715" progId="TCLayout.ActiveDocument.1">
                  <p:embed/>
                </p:oleObj>
              </mc:Choice>
              <mc:Fallback>
                <p:oleObj name="think-cell 幻灯片" r:id="rId4" imgW="5715" imgH="5715" progId="TCLayout.ActiveDocument.1">
                  <p:embed/>
                  <p:pic>
                    <p:nvPicPr>
                      <p:cNvPr id="0" name="对象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ctrTitle"/>
          </p:nvPr>
        </p:nvSpPr>
        <p:spPr>
          <a:xfrm>
            <a:off x="613663" y="1093574"/>
            <a:ext cx="11267359" cy="3994276"/>
          </a:xfrm>
        </p:spPr>
        <p:txBody>
          <a:bodyPr vert="horz" anchor="ctr" anchorCtr="0"/>
          <a:lstStyle/>
          <a:p>
            <a:pPr>
              <a:lnSpc>
                <a:spcPct val="150000"/>
              </a:lnSpc>
            </a:pPr>
            <a:r>
              <a:rPr lang="en-US" altLang="zh-CN" sz="4800" dirty="0">
                <a:effectLst>
                  <a:outerShdw blurRad="38100" dist="38100" dir="2700000" algn="tl">
                    <a:srgbClr val="000000">
                      <a:alpha val="43137"/>
                    </a:srgbClr>
                  </a:outerShdw>
                </a:effectLst>
                <a:latin typeface="Poppins" panose="00000500000000000000" pitchFamily="2" charset="0"/>
                <a:ea typeface="思源黑体 CN Light" panose="020B0300000000000000" pitchFamily="34" charset="-122"/>
                <a:cs typeface="+mn-ea"/>
                <a:sym typeface="Poppins" panose="00000500000000000000" pitchFamily="2" charset="0"/>
              </a:rPr>
              <a:t>Sigen C&amp;I Gateway</a:t>
            </a:r>
            <a:br>
              <a:rPr lang="en-US" altLang="zh-CN" sz="4800" dirty="0">
                <a:effectLst>
                  <a:outerShdw blurRad="38100" dist="38100" dir="2700000" algn="tl">
                    <a:srgbClr val="000000">
                      <a:alpha val="43137"/>
                    </a:srgbClr>
                  </a:outerShdw>
                </a:effectLst>
                <a:latin typeface="Poppins" panose="00000500000000000000" pitchFamily="2" charset="0"/>
                <a:ea typeface="思源黑体 CN Light" panose="020B0300000000000000" pitchFamily="34" charset="-122"/>
                <a:cs typeface="+mn-ea"/>
                <a:sym typeface="Poppins" panose="00000500000000000000" pitchFamily="2" charset="0"/>
              </a:rPr>
            </a:br>
            <a:r>
              <a:rPr lang="en-US" altLang="zh-CN" sz="4800" dirty="0">
                <a:effectLst>
                  <a:outerShdw blurRad="38100" dist="38100" dir="2700000" algn="tl">
                    <a:srgbClr val="000000">
                      <a:alpha val="43137"/>
                    </a:srgbClr>
                  </a:outerShdw>
                </a:effectLst>
                <a:latin typeface="Poppins" panose="00000500000000000000" pitchFamily="2" charset="0"/>
                <a:ea typeface="思源黑体 CN Light" panose="020B0300000000000000" pitchFamily="34" charset="-122"/>
                <a:cs typeface="+mn-ea"/>
                <a:sym typeface="Poppins" panose="00000500000000000000" pitchFamily="2" charset="0"/>
              </a:rPr>
              <a:t>Configuration Guide</a:t>
            </a:r>
            <a:br>
              <a:rPr lang="en-US" altLang="zh-CN" sz="1600" dirty="0">
                <a:effectLst>
                  <a:outerShdw blurRad="38100" dist="38100" dir="2700000" algn="tl">
                    <a:srgbClr val="000000">
                      <a:alpha val="43137"/>
                    </a:srgbClr>
                  </a:outerShdw>
                </a:effectLst>
                <a:latin typeface="Poppins" panose="00000500000000000000" pitchFamily="2" charset="0"/>
                <a:ea typeface="思源黑体 CN Light" panose="020B0300000000000000" pitchFamily="34" charset="-122"/>
                <a:cs typeface="+mn-ea"/>
                <a:sym typeface="Poppins" panose="00000500000000000000" pitchFamily="2" charset="0"/>
              </a:rPr>
            </a:br>
            <a:r>
              <a:rPr lang="en-US" altLang="zh-CN" sz="1600" dirty="0">
                <a:effectLst>
                  <a:outerShdw blurRad="38100" dist="38100" dir="2700000" algn="tl">
                    <a:srgbClr val="000000">
                      <a:alpha val="43137"/>
                    </a:srgbClr>
                  </a:outerShdw>
                </a:effectLst>
                <a:latin typeface="Poppins" panose="00000500000000000000" pitchFamily="2" charset="0"/>
                <a:ea typeface="思源黑体 CN Light" panose="020B0300000000000000" pitchFamily="34" charset="-122"/>
                <a:cs typeface="+mn-ea"/>
                <a:sym typeface="Poppins" panose="00000500000000000000" pitchFamily="2" charset="0"/>
              </a:rPr>
              <a:t>2025/05/30</a:t>
            </a:r>
            <a:endParaRPr lang="zh-CN" altLang="en-US" sz="4800" dirty="0">
              <a:effectLst>
                <a:outerShdw blurRad="38100" dist="38100" dir="2700000" algn="tl">
                  <a:srgbClr val="000000">
                    <a:alpha val="43137"/>
                  </a:srgbClr>
                </a:outerShdw>
              </a:effectLst>
              <a:latin typeface="Poppins" panose="00000500000000000000" pitchFamily="2" charset="0"/>
              <a:ea typeface="思源黑体 CN Light" panose="020B0300000000000000" pitchFamily="34" charset="-122"/>
              <a:cs typeface="+mn-ea"/>
              <a:sym typeface="Poppins" panose="000005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a:extLst>
              <a:ext uri="{FF2B5EF4-FFF2-40B4-BE49-F238E27FC236}">
                <a16:creationId xmlns:a16="http://schemas.microsoft.com/office/drawing/2014/main" id="{D4CD305F-CBE6-F7CB-0896-6AF0954EFF9B}"/>
              </a:ext>
            </a:extLst>
          </p:cNvPr>
          <p:cNvSpPr>
            <a:spLocks noGrp="1"/>
          </p:cNvSpPr>
          <p:nvPr>
            <p:ph type="title"/>
          </p:nvPr>
        </p:nvSpPr>
        <p:spPr>
          <a:xfrm>
            <a:off x="615357" y="341801"/>
            <a:ext cx="10420943" cy="508001"/>
          </a:xfrm>
        </p:spPr>
        <p:txBody>
          <a:bodyPr/>
          <a:lstStyle/>
          <a:p>
            <a:r>
              <a:rPr lang="en-US" altLang="zh-CN" b="1" dirty="0">
                <a:solidFill>
                  <a:schemeClr val="tx1"/>
                </a:solidFill>
                <a:latin typeface="Poppins" panose="00000500000000000000" pitchFamily="2" charset="0"/>
                <a:ea typeface="思源黑体 CN Light" panose="020B0300000000000000" pitchFamily="34" charset="-122"/>
                <a:cs typeface="+mn-ea"/>
                <a:sym typeface="Poppins" panose="00000500000000000000" pitchFamily="2" charset="0"/>
              </a:rPr>
              <a:t>Sigen C&amp;I Gateway Series for HYB Inverters  </a:t>
            </a:r>
          </a:p>
        </p:txBody>
      </p:sp>
      <p:graphicFrame>
        <p:nvGraphicFramePr>
          <p:cNvPr id="7" name="表格 6">
            <a:extLst>
              <a:ext uri="{FF2B5EF4-FFF2-40B4-BE49-F238E27FC236}">
                <a16:creationId xmlns:a16="http://schemas.microsoft.com/office/drawing/2014/main" id="{CBDF300F-E6FB-23C1-19E0-C9525F0FDB88}"/>
              </a:ext>
            </a:extLst>
          </p:cNvPr>
          <p:cNvGraphicFramePr>
            <a:graphicFrameLocks noGrp="1"/>
          </p:cNvGraphicFramePr>
          <p:nvPr>
            <p:extLst>
              <p:ext uri="{D42A27DB-BD31-4B8C-83A1-F6EECF244321}">
                <p14:modId xmlns:p14="http://schemas.microsoft.com/office/powerpoint/2010/main" val="1665174939"/>
              </p:ext>
            </p:extLst>
          </p:nvPr>
        </p:nvGraphicFramePr>
        <p:xfrm>
          <a:off x="4912317" y="1250739"/>
          <a:ext cx="7019335" cy="3947966"/>
        </p:xfrm>
        <a:graphic>
          <a:graphicData uri="http://schemas.openxmlformats.org/drawingml/2006/table">
            <a:tbl>
              <a:tblPr firstRow="1" bandRow="1">
                <a:tableStyleId>{F5AB1C69-6EDB-4FF4-983F-18BD219EF322}</a:tableStyleId>
              </a:tblPr>
              <a:tblGrid>
                <a:gridCol w="957182">
                  <a:extLst>
                    <a:ext uri="{9D8B030D-6E8A-4147-A177-3AD203B41FA5}">
                      <a16:colId xmlns:a16="http://schemas.microsoft.com/office/drawing/2014/main" val="1647471157"/>
                    </a:ext>
                  </a:extLst>
                </a:gridCol>
                <a:gridCol w="2166286">
                  <a:extLst>
                    <a:ext uri="{9D8B030D-6E8A-4147-A177-3AD203B41FA5}">
                      <a16:colId xmlns:a16="http://schemas.microsoft.com/office/drawing/2014/main" val="280144667"/>
                    </a:ext>
                  </a:extLst>
                </a:gridCol>
                <a:gridCol w="1976225">
                  <a:extLst>
                    <a:ext uri="{9D8B030D-6E8A-4147-A177-3AD203B41FA5}">
                      <a16:colId xmlns:a16="http://schemas.microsoft.com/office/drawing/2014/main" val="3267109073"/>
                    </a:ext>
                  </a:extLst>
                </a:gridCol>
                <a:gridCol w="1919642">
                  <a:extLst>
                    <a:ext uri="{9D8B030D-6E8A-4147-A177-3AD203B41FA5}">
                      <a16:colId xmlns:a16="http://schemas.microsoft.com/office/drawing/2014/main" val="1369150380"/>
                    </a:ext>
                  </a:extLst>
                </a:gridCol>
              </a:tblGrid>
              <a:tr h="398298">
                <a:tc>
                  <a:txBody>
                    <a:bodyPr/>
                    <a:lstStyle/>
                    <a:p>
                      <a:pPr algn="l"/>
                      <a:r>
                        <a:rPr lang="en-US" altLang="zh-CN" sz="900" dirty="0"/>
                        <a:t>Item</a:t>
                      </a:r>
                      <a:endParaRPr lang="zh-CN" altLang="en-US" sz="900" dirty="0"/>
                    </a:p>
                  </a:txBody>
                  <a:tcPr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zh-CN" sz="900" dirty="0"/>
                        <a:t>Model</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zh-CN" sz="900" dirty="0"/>
                        <a:t>Description</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zh-CN" sz="900" dirty="0"/>
                        <a:t>Necessity of Configuration</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6948872"/>
                  </a:ext>
                </a:extLst>
              </a:tr>
              <a:tr h="398298">
                <a:tc rowSpan="3">
                  <a:txBody>
                    <a:bodyPr/>
                    <a:lstStyle/>
                    <a:p>
                      <a:pPr algn="l"/>
                      <a:r>
                        <a:rPr lang="en-US" altLang="zh-CN" sz="900" dirty="0"/>
                        <a:t>Main Cabinet</a:t>
                      </a:r>
                      <a:endParaRPr lang="zh-CN" altLang="en-US" sz="9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900" b="1" dirty="0">
                          <a:solidFill>
                            <a:srgbClr val="00A5B5"/>
                          </a:solidFill>
                        </a:rPr>
                        <a:t>Sigen Gateway C1600-B-MN</a:t>
                      </a:r>
                      <a:endParaRPr lang="zh-CN" altLang="en-US" sz="9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a:r>
                        <a:rPr lang="en-US" altLang="zh-CN" sz="900" b="1" kern="1200" dirty="0">
                          <a:solidFill>
                            <a:srgbClr val="00A5B5"/>
                          </a:solidFill>
                          <a:latin typeface="+mn-lt"/>
                          <a:ea typeface="+mn-ea"/>
                          <a:cs typeface="+mn-cs"/>
                        </a:rPr>
                        <a:t>Gateway</a:t>
                      </a:r>
                      <a:r>
                        <a:rPr lang="en-US" altLang="zh-CN" sz="900" dirty="0"/>
                        <a:t> </a:t>
                      </a:r>
                      <a:r>
                        <a:rPr lang="en-US" altLang="zh-CN" sz="900" b="1" kern="1200" dirty="0">
                          <a:solidFill>
                            <a:srgbClr val="00A5B5"/>
                          </a:solidFill>
                          <a:latin typeface="+mn-lt"/>
                          <a:ea typeface="+mn-ea"/>
                          <a:cs typeface="+mn-cs"/>
                        </a:rPr>
                        <a:t>Main</a:t>
                      </a:r>
                      <a:r>
                        <a:rPr lang="en-US" altLang="zh-CN" sz="900" dirty="0"/>
                        <a:t> </a:t>
                      </a:r>
                      <a:r>
                        <a:rPr lang="en-US" altLang="zh-CN" sz="900" b="1" kern="1200" dirty="0">
                          <a:solidFill>
                            <a:srgbClr val="00A5B5"/>
                          </a:solidFill>
                          <a:latin typeface="+mn-lt"/>
                          <a:ea typeface="+mn-ea"/>
                          <a:cs typeface="+mn-cs"/>
                        </a:rPr>
                        <a:t>Cabinet</a:t>
                      </a:r>
                      <a:r>
                        <a:rPr lang="en-US" altLang="zh-CN" sz="900" dirty="0"/>
                        <a:t> with two inputs from grid and load, Including the grid and load air circuit breaker, which is standard in the gateway configuration </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a:r>
                        <a:rPr lang="en-US" altLang="zh-CN" sz="900" b="1" dirty="0">
                          <a:solidFill>
                            <a:srgbClr val="00A5B5"/>
                          </a:solidFill>
                        </a:rPr>
                        <a:t>Standard</a:t>
                      </a:r>
                      <a:br>
                        <a:rPr lang="en-US" altLang="zh-CN" sz="900" dirty="0"/>
                      </a:br>
                      <a:r>
                        <a:rPr lang="en-US" altLang="zh-CN" sz="900" dirty="0"/>
                        <a:t>Configure depend on the capacity of project: 1600kW, 2000kW and 2400kW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69100"/>
                  </a:ext>
                </a:extLst>
              </a:tr>
              <a:tr h="398298">
                <a:tc vMerge="1">
                  <a:txBody>
                    <a:bodyPr/>
                    <a:lstStyle/>
                    <a:p>
                      <a:endParaRPr lang="zh-CN" altLang="en-US" sz="1200" dirty="0"/>
                    </a:p>
                  </a:txBody>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900" b="1" dirty="0">
                          <a:solidFill>
                            <a:srgbClr val="00A5B5"/>
                          </a:solidFill>
                        </a:rPr>
                        <a:t>Sigen Gateway C2000-B-MN</a:t>
                      </a:r>
                      <a:endParaRPr lang="zh-CN" altLang="en-US" sz="9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sz="1000" dirty="0"/>
                    </a:p>
                  </a:txBody>
                  <a:tcPr/>
                </a:tc>
                <a:tc vMerge="1">
                  <a:txBody>
                    <a:bodyPr/>
                    <a:lstStyle/>
                    <a:p>
                      <a:endParaRPr lang="zh-CN" altLang="en-US" sz="900" dirty="0"/>
                    </a:p>
                  </a:txBody>
                  <a:tcPr/>
                </a:tc>
                <a:extLst>
                  <a:ext uri="{0D108BD9-81ED-4DB2-BD59-A6C34878D82A}">
                    <a16:rowId xmlns:a16="http://schemas.microsoft.com/office/drawing/2014/main" val="2965328809"/>
                  </a:ext>
                </a:extLst>
              </a:tr>
              <a:tr h="398298">
                <a:tc vMerge="1">
                  <a:txBody>
                    <a:bodyPr/>
                    <a:lstStyle/>
                    <a:p>
                      <a:endParaRPr lang="zh-CN" altLang="en-US" sz="1200" dirty="0"/>
                    </a:p>
                  </a:txBody>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900" b="1" dirty="0">
                          <a:solidFill>
                            <a:srgbClr val="00A5B5"/>
                          </a:solidFill>
                        </a:rPr>
                        <a:t>Sigen Gateway C2400-B-MN</a:t>
                      </a:r>
                      <a:endParaRPr lang="zh-CN" altLang="en-US" sz="9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sz="1000" dirty="0"/>
                    </a:p>
                  </a:txBody>
                  <a:tcPr/>
                </a:tc>
                <a:tc vMerge="1">
                  <a:txBody>
                    <a:bodyPr/>
                    <a:lstStyle/>
                    <a:p>
                      <a:endParaRPr lang="zh-CN" altLang="en-US" sz="900" dirty="0"/>
                    </a:p>
                  </a:txBody>
                  <a:tcPr/>
                </a:tc>
                <a:extLst>
                  <a:ext uri="{0D108BD9-81ED-4DB2-BD59-A6C34878D82A}">
                    <a16:rowId xmlns:a16="http://schemas.microsoft.com/office/drawing/2014/main" val="2688663892"/>
                  </a:ext>
                </a:extLst>
              </a:tr>
              <a:tr h="398298">
                <a:tc rowSpan="3">
                  <a:txBody>
                    <a:bodyPr/>
                    <a:lstStyle/>
                    <a:p>
                      <a:pPr algn="l"/>
                      <a:r>
                        <a:rPr lang="en-US" altLang="zh-CN" sz="900" dirty="0"/>
                        <a:t>Smart Load Cabinet</a:t>
                      </a:r>
                      <a:endParaRPr lang="zh-CN" altLang="en-US" sz="9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900" b="1" dirty="0">
                          <a:solidFill>
                            <a:srgbClr val="00A5B5"/>
                          </a:solidFill>
                        </a:rPr>
                        <a:t>Sigen Gateway C1600-B-ST</a:t>
                      </a:r>
                      <a:endParaRPr lang="zh-CN" altLang="en-US" sz="9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a:r>
                        <a:rPr lang="en-US" altLang="zh-CN" sz="900" b="1" kern="1200" dirty="0">
                          <a:solidFill>
                            <a:srgbClr val="00A5B5"/>
                          </a:solidFill>
                          <a:latin typeface="+mn-lt"/>
                          <a:ea typeface="+mn-ea"/>
                          <a:cs typeface="+mn-cs"/>
                        </a:rPr>
                        <a:t>Gateway Smart Load Cabinet</a:t>
                      </a:r>
                      <a:r>
                        <a:rPr lang="en-US" altLang="zh-CN" sz="900" dirty="0"/>
                        <a:t> with one input from generator or smart load including third-part inverter</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900" b="1" dirty="0">
                          <a:solidFill>
                            <a:srgbClr val="00A5B5"/>
                          </a:solidFill>
                        </a:rPr>
                        <a:t>Optional</a:t>
                      </a:r>
                      <a:br>
                        <a:rPr lang="en-US" altLang="zh-CN" sz="900" dirty="0"/>
                      </a:br>
                      <a:r>
                        <a:rPr lang="en-US" altLang="zh-CN" sz="900" dirty="0"/>
                        <a:t>Configure depend on the capacity of project: 1600kW, 2000kW and 2400kW</a:t>
                      </a:r>
                    </a:p>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900" dirty="0"/>
                        <a:t>Configure whether generator/smart load/3</a:t>
                      </a:r>
                      <a:r>
                        <a:rPr lang="en-US" altLang="zh-CN" sz="900" baseline="30000" dirty="0"/>
                        <a:t>rd</a:t>
                      </a:r>
                      <a:r>
                        <a:rPr lang="en-US" altLang="zh-CN" sz="900" dirty="0"/>
                        <a:t> part inverter integration is needed</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1712858"/>
                  </a:ext>
                </a:extLst>
              </a:tr>
              <a:tr h="398298">
                <a:tc vMerge="1">
                  <a:txBody>
                    <a:bodyPr/>
                    <a:lstStyle/>
                    <a:p>
                      <a:endParaRPr lang="zh-CN" altLang="en-US" sz="1200" dirty="0"/>
                    </a:p>
                  </a:txBody>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900" b="1" dirty="0">
                          <a:solidFill>
                            <a:srgbClr val="00A5B5"/>
                          </a:solidFill>
                        </a:rPr>
                        <a:t>Sigen Gateway C2000-B-ST</a:t>
                      </a:r>
                      <a:endParaRPr lang="zh-CN" altLang="en-US" sz="9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sz="1000" dirty="0"/>
                    </a:p>
                  </a:txBody>
                  <a:tcPr/>
                </a:tc>
                <a:tc vMerge="1">
                  <a:txBody>
                    <a:bodyPr/>
                    <a:lstStyle/>
                    <a:p>
                      <a:endParaRPr lang="zh-CN" altLang="en-US" sz="900" dirty="0"/>
                    </a:p>
                  </a:txBody>
                  <a:tcPr/>
                </a:tc>
                <a:extLst>
                  <a:ext uri="{0D108BD9-81ED-4DB2-BD59-A6C34878D82A}">
                    <a16:rowId xmlns:a16="http://schemas.microsoft.com/office/drawing/2014/main" val="3212581446"/>
                  </a:ext>
                </a:extLst>
              </a:tr>
              <a:tr h="398298">
                <a:tc vMerge="1">
                  <a:txBody>
                    <a:bodyPr/>
                    <a:lstStyle/>
                    <a:p>
                      <a:endParaRPr lang="zh-CN" altLang="en-US" sz="1200" dirty="0"/>
                    </a:p>
                  </a:txBody>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900" b="1" dirty="0">
                          <a:solidFill>
                            <a:srgbClr val="00A5B5"/>
                          </a:solidFill>
                        </a:rPr>
                        <a:t>Sigen Gateway C2400-B-ST</a:t>
                      </a:r>
                      <a:endParaRPr lang="zh-CN" altLang="en-US" sz="9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sz="1000" dirty="0"/>
                    </a:p>
                  </a:txBody>
                  <a:tcPr/>
                </a:tc>
                <a:tc vMerge="1">
                  <a:txBody>
                    <a:bodyPr/>
                    <a:lstStyle/>
                    <a:p>
                      <a:endParaRPr lang="zh-CN" altLang="en-US" sz="900" dirty="0"/>
                    </a:p>
                  </a:txBody>
                  <a:tcPr/>
                </a:tc>
                <a:extLst>
                  <a:ext uri="{0D108BD9-81ED-4DB2-BD59-A6C34878D82A}">
                    <a16:rowId xmlns:a16="http://schemas.microsoft.com/office/drawing/2014/main" val="1392466740"/>
                  </a:ext>
                </a:extLst>
              </a:tr>
              <a:tr h="456975">
                <a:tc rowSpan="2">
                  <a:txBody>
                    <a:bodyPr/>
                    <a:lstStyle/>
                    <a:p>
                      <a:pPr algn="l"/>
                      <a:r>
                        <a:rPr lang="en-US" altLang="zh-CN" sz="900" dirty="0"/>
                        <a:t>Inverter Cabinet *</a:t>
                      </a:r>
                      <a:endParaRPr lang="zh-CN" altLang="en-US" sz="900" dirty="0"/>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900" b="1" dirty="0">
                          <a:solidFill>
                            <a:srgbClr val="00A5B5"/>
                          </a:solidFill>
                        </a:rPr>
                        <a:t>Sigen Gateway B-INV-15</a:t>
                      </a:r>
                      <a:endParaRPr lang="zh-CN" altLang="en-US" sz="9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r>
                        <a:rPr lang="en-US" altLang="zh-CN" sz="900" b="1" kern="1200" dirty="0">
                          <a:solidFill>
                            <a:srgbClr val="00A5B5"/>
                          </a:solidFill>
                          <a:latin typeface="+mn-lt"/>
                          <a:ea typeface="+mn-ea"/>
                          <a:cs typeface="+mn-cs"/>
                        </a:rPr>
                        <a:t>Gateway Inverter Cabinet </a:t>
                      </a:r>
                      <a:r>
                        <a:rPr lang="en-US" altLang="zh-CN" sz="900" dirty="0"/>
                        <a:t>with 15/24 inputs from inverter side.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r>
                        <a:rPr lang="en-US" altLang="zh-CN" sz="900" b="1" kern="1200" dirty="0">
                          <a:solidFill>
                            <a:srgbClr val="00A5B5"/>
                          </a:solidFill>
                        </a:rPr>
                        <a:t>Standard</a:t>
                      </a:r>
                    </a:p>
                    <a:p>
                      <a:pPr algn="l"/>
                      <a:r>
                        <a:rPr lang="en-US" altLang="zh-CN" sz="900" dirty="0"/>
                        <a:t>Configure depend on the capacity of project and the power of HYB inverter</a:t>
                      </a:r>
                      <a:endParaRPr lang="zh-CN" altLang="en-US" sz="900" b="1" kern="1200" dirty="0">
                        <a:solidFill>
                          <a:srgbClr val="00B5B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589505"/>
                  </a:ext>
                </a:extLst>
              </a:tr>
              <a:tr h="474305">
                <a:tc vMerge="1">
                  <a:txBody>
                    <a:bodyPr/>
                    <a:lstStyle/>
                    <a:p>
                      <a:endParaRPr lang="zh-CN" altLang="en-US" sz="1200" dirty="0"/>
                    </a:p>
                  </a:txBody>
                  <a:tcPr/>
                </a:tc>
                <a:tc>
                  <a:txBody>
                    <a:bodyPr/>
                    <a:lstStyle/>
                    <a:p>
                      <a:pPr algn="l"/>
                      <a:r>
                        <a:rPr lang="en-US" altLang="zh-CN" sz="900" b="1" dirty="0">
                          <a:solidFill>
                            <a:srgbClr val="00A5B5"/>
                          </a:solidFill>
                        </a:rPr>
                        <a:t>Sigen Gateway B-INV-24</a:t>
                      </a:r>
                      <a:endParaRPr lang="zh-CN" altLang="en-US" sz="9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sz="1000" dirty="0"/>
                    </a:p>
                  </a:txBody>
                  <a:tcPr/>
                </a:tc>
                <a:tc vMerge="1">
                  <a:txBody>
                    <a:bodyPr/>
                    <a:lstStyle/>
                    <a:p>
                      <a:endParaRPr lang="zh-CN" altLang="en-US" sz="900" dirty="0"/>
                    </a:p>
                  </a:txBody>
                  <a:tcPr/>
                </a:tc>
                <a:extLst>
                  <a:ext uri="{0D108BD9-81ED-4DB2-BD59-A6C34878D82A}">
                    <a16:rowId xmlns:a16="http://schemas.microsoft.com/office/drawing/2014/main" val="432074086"/>
                  </a:ext>
                </a:extLst>
              </a:tr>
              <a:tr h="0">
                <a:tc>
                  <a:txBody>
                    <a:bodyPr/>
                    <a:lstStyle/>
                    <a:p>
                      <a:pPr algn="l"/>
                      <a:endParaRPr lang="zh-CN" altLang="en-US" sz="900" dirty="0"/>
                    </a:p>
                  </a:txBody>
                  <a:tcPr anchor="ctr">
                    <a:lnL w="12700" cmpd="sng">
                      <a:noFill/>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endParaRPr lang="zh-CN" altLang="en-US" sz="9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endParaRPr lang="en-US" altLang="zh-CN" sz="9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endParaRPr lang="zh-CN" altLang="en-US" sz="900" b="1" kern="1200" dirty="0">
                        <a:solidFill>
                          <a:srgbClr val="00B5B1"/>
                        </a:solidFill>
                        <a:latin typeface="+mn-lt"/>
                        <a:ea typeface="+mn-ea"/>
                        <a:cs typeface="+mn-cs"/>
                      </a:endParaRPr>
                    </a:p>
                  </a:txBody>
                  <a:tcPr anchor="ctr">
                    <a:lnL w="12700" cap="flat" cmpd="sng" algn="ctr">
                      <a:no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0478954"/>
                  </a:ext>
                </a:extLst>
              </a:tr>
            </a:tbl>
          </a:graphicData>
        </a:graphic>
      </p:graphicFrame>
      <p:sp>
        <p:nvSpPr>
          <p:cNvPr id="9" name="文本框 8">
            <a:extLst>
              <a:ext uri="{FF2B5EF4-FFF2-40B4-BE49-F238E27FC236}">
                <a16:creationId xmlns:a16="http://schemas.microsoft.com/office/drawing/2014/main" id="{880AB39B-5B9B-10AD-325B-3A7398B3FD39}"/>
              </a:ext>
            </a:extLst>
          </p:cNvPr>
          <p:cNvSpPr txBox="1"/>
          <p:nvPr/>
        </p:nvSpPr>
        <p:spPr>
          <a:xfrm>
            <a:off x="4912317" y="5078462"/>
            <a:ext cx="6984314" cy="1136721"/>
          </a:xfrm>
          <a:prstGeom prst="rect">
            <a:avLst/>
          </a:prstGeom>
          <a:noFill/>
        </p:spPr>
        <p:txBody>
          <a:bodyPr wrap="square">
            <a:spAutoFit/>
          </a:bodyPr>
          <a:lstStyle/>
          <a:p>
            <a:r>
              <a:rPr lang="en-US" altLang="zh-CN" sz="900" dirty="0"/>
              <a:t>Note *: </a:t>
            </a:r>
          </a:p>
          <a:p>
            <a:pPr>
              <a:lnSpc>
                <a:spcPct val="150000"/>
              </a:lnSpc>
            </a:pPr>
            <a:r>
              <a:rPr lang="en-US" altLang="zh-CN" sz="800" dirty="0"/>
              <a:t>Sigen Gateway B-INV-15 includes </a:t>
            </a:r>
            <a:r>
              <a:rPr lang="en-US" altLang="zh-CN" sz="800" b="1" dirty="0">
                <a:solidFill>
                  <a:srgbClr val="00A5B5"/>
                </a:solidFill>
              </a:rPr>
              <a:t>15 units </a:t>
            </a:r>
            <a:r>
              <a:rPr lang="en-US" altLang="zh-CN" sz="800" dirty="0"/>
              <a:t>of inverter breakers,  support </a:t>
            </a:r>
            <a:r>
              <a:rPr lang="en-US" altLang="zh-CN" sz="800" b="1" dirty="0">
                <a:solidFill>
                  <a:srgbClr val="00A5B5"/>
                </a:solidFill>
              </a:rPr>
              <a:t>all power range</a:t>
            </a:r>
            <a:r>
              <a:rPr lang="en-US" altLang="zh-CN" sz="800" dirty="0">
                <a:solidFill>
                  <a:srgbClr val="00A5B5"/>
                </a:solidFill>
              </a:rPr>
              <a:t> </a:t>
            </a:r>
            <a:r>
              <a:rPr lang="en-US" altLang="zh-CN" sz="800" dirty="0"/>
              <a:t>of HYB inverter</a:t>
            </a:r>
          </a:p>
          <a:p>
            <a:pPr marL="0" marR="0" lvl="0" indent="0" algn="l" defTabSz="1219200" rtl="0" eaLnBrk="1" fontAlgn="auto" latinLnBrk="0" hangingPunct="1">
              <a:lnSpc>
                <a:spcPct val="150000"/>
              </a:lnSpc>
              <a:spcBef>
                <a:spcPts val="0"/>
              </a:spcBef>
              <a:spcAft>
                <a:spcPts val="0"/>
              </a:spcAft>
              <a:buClrTx/>
              <a:buSzTx/>
              <a:buFontTx/>
              <a:buNone/>
              <a:tabLst/>
              <a:defRPr/>
            </a:pPr>
            <a:r>
              <a:rPr lang="en-US" altLang="zh-CN" sz="800" dirty="0"/>
              <a:t>Sigen Gateway B-INV-24 includes </a:t>
            </a:r>
            <a:r>
              <a:rPr lang="en-US" altLang="zh-CN" sz="800" b="1" dirty="0">
                <a:solidFill>
                  <a:srgbClr val="00A5B5"/>
                </a:solidFill>
              </a:rPr>
              <a:t>24</a:t>
            </a:r>
            <a:r>
              <a:rPr lang="en-US" altLang="zh-CN" sz="800" dirty="0"/>
              <a:t> </a:t>
            </a:r>
            <a:r>
              <a:rPr lang="en-US" altLang="zh-CN" sz="800" b="1" dirty="0">
                <a:solidFill>
                  <a:srgbClr val="00A5B5"/>
                </a:solidFill>
              </a:rPr>
              <a:t>units</a:t>
            </a:r>
            <a:r>
              <a:rPr lang="en-US" altLang="zh-CN" sz="800" dirty="0"/>
              <a:t> of inverter breakers,  support </a:t>
            </a:r>
            <a:r>
              <a:rPr lang="en-US" altLang="zh-CN" sz="800" b="1" dirty="0">
                <a:solidFill>
                  <a:srgbClr val="00A5B5"/>
                </a:solidFill>
              </a:rPr>
              <a:t>50/60/80kW</a:t>
            </a:r>
            <a:r>
              <a:rPr lang="en-US" altLang="zh-CN" sz="800" dirty="0"/>
              <a:t> HYB inverter</a:t>
            </a:r>
          </a:p>
          <a:p>
            <a:pPr marL="0" marR="0" lvl="0" indent="0" algn="l" defTabSz="1219200" rtl="0" eaLnBrk="1" fontAlgn="auto" latinLnBrk="0" hangingPunct="1">
              <a:lnSpc>
                <a:spcPct val="150000"/>
              </a:lnSpc>
              <a:spcBef>
                <a:spcPts val="0"/>
              </a:spcBef>
              <a:spcAft>
                <a:spcPts val="0"/>
              </a:spcAft>
              <a:buClrTx/>
              <a:buSzTx/>
              <a:buFontTx/>
              <a:buNone/>
              <a:tabLst/>
              <a:defRPr/>
            </a:pPr>
            <a:r>
              <a:rPr lang="en-US" altLang="zh-CN" sz="800" dirty="0"/>
              <a:t>Sigen Gateway Smart Cabinet is </a:t>
            </a:r>
            <a:r>
              <a:rPr lang="en-US" altLang="zh-CN" sz="800" b="1" dirty="0">
                <a:solidFill>
                  <a:srgbClr val="00A5B5"/>
                </a:solidFill>
              </a:rPr>
              <a:t>optional</a:t>
            </a:r>
            <a:r>
              <a:rPr lang="en-US" altLang="zh-CN" sz="800" dirty="0"/>
              <a:t>, which depends on whether the smart load or generator is needed to be integrated with </a:t>
            </a:r>
            <a:r>
              <a:rPr lang="en-US" altLang="zh-CN" sz="800" dirty="0" err="1"/>
              <a:t>Sigenergy</a:t>
            </a:r>
            <a:r>
              <a:rPr lang="en-US" altLang="zh-CN" sz="800" dirty="0"/>
              <a:t> system.</a:t>
            </a:r>
          </a:p>
          <a:p>
            <a:pPr marL="0" marR="0" lvl="0" indent="0" algn="l" defTabSz="1219200" rtl="0" eaLnBrk="1" fontAlgn="auto" latinLnBrk="0" hangingPunct="1">
              <a:lnSpc>
                <a:spcPct val="150000"/>
              </a:lnSpc>
              <a:spcBef>
                <a:spcPts val="0"/>
              </a:spcBef>
              <a:spcAft>
                <a:spcPts val="0"/>
              </a:spcAft>
              <a:buClrTx/>
              <a:buSzTx/>
              <a:buFontTx/>
              <a:buNone/>
              <a:tabLst/>
              <a:defRPr/>
            </a:pPr>
            <a:r>
              <a:rPr lang="en-US" altLang="zh-CN" sz="800" dirty="0"/>
              <a:t>All the Sigen Gateway Cabinets are connected </a:t>
            </a:r>
            <a:r>
              <a:rPr lang="en-US" altLang="zh-CN" sz="800" b="1" dirty="0">
                <a:solidFill>
                  <a:srgbClr val="00A5B5"/>
                </a:solidFill>
              </a:rPr>
              <a:t>through busbar connection</a:t>
            </a:r>
            <a:r>
              <a:rPr lang="en-US" altLang="zh-CN" sz="800" dirty="0"/>
              <a:t> on site after being shipped separately</a:t>
            </a:r>
          </a:p>
        </p:txBody>
      </p:sp>
      <p:grpSp>
        <p:nvGrpSpPr>
          <p:cNvPr id="48" name="组合 47">
            <a:extLst>
              <a:ext uri="{FF2B5EF4-FFF2-40B4-BE49-F238E27FC236}">
                <a16:creationId xmlns:a16="http://schemas.microsoft.com/office/drawing/2014/main" id="{66C040BA-4C57-3654-6908-0947238E07B4}"/>
              </a:ext>
            </a:extLst>
          </p:cNvPr>
          <p:cNvGrpSpPr/>
          <p:nvPr/>
        </p:nvGrpSpPr>
        <p:grpSpPr>
          <a:xfrm>
            <a:off x="434008" y="1176542"/>
            <a:ext cx="4751356" cy="3471635"/>
            <a:chOff x="351816" y="1169992"/>
            <a:chExt cx="5300670" cy="3872997"/>
          </a:xfrm>
        </p:grpSpPr>
        <p:pic>
          <p:nvPicPr>
            <p:cNvPr id="5" name="图片 4" descr="图片包含 白板&#10;&#10;AI 生成的内容可能不正确。">
              <a:extLst>
                <a:ext uri="{FF2B5EF4-FFF2-40B4-BE49-F238E27FC236}">
                  <a16:creationId xmlns:a16="http://schemas.microsoft.com/office/drawing/2014/main" id="{9CB92C66-706B-367F-68FD-29D87B87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816" y="1169992"/>
              <a:ext cx="5300670" cy="3533779"/>
            </a:xfrm>
            <a:prstGeom prst="rect">
              <a:avLst/>
            </a:prstGeom>
          </p:spPr>
        </p:pic>
        <p:sp>
          <p:nvSpPr>
            <p:cNvPr id="11" name="椭圆 10">
              <a:extLst>
                <a:ext uri="{FF2B5EF4-FFF2-40B4-BE49-F238E27FC236}">
                  <a16:creationId xmlns:a16="http://schemas.microsoft.com/office/drawing/2014/main" id="{A67B3DEA-3221-6FE9-5719-77EF242C1F8F}"/>
                </a:ext>
              </a:extLst>
            </p:cNvPr>
            <p:cNvSpPr/>
            <p:nvPr/>
          </p:nvSpPr>
          <p:spPr>
            <a:xfrm>
              <a:off x="3266703" y="4681210"/>
              <a:ext cx="203200" cy="203200"/>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2</a:t>
              </a:r>
              <a:endPar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sp>
          <p:nvSpPr>
            <p:cNvPr id="12" name="椭圆 11">
              <a:extLst>
                <a:ext uri="{FF2B5EF4-FFF2-40B4-BE49-F238E27FC236}">
                  <a16:creationId xmlns:a16="http://schemas.microsoft.com/office/drawing/2014/main" id="{014A2C33-E84A-B265-AA23-A367F592F0C1}"/>
                </a:ext>
              </a:extLst>
            </p:cNvPr>
            <p:cNvSpPr/>
            <p:nvPr/>
          </p:nvSpPr>
          <p:spPr>
            <a:xfrm>
              <a:off x="4309876" y="4529484"/>
              <a:ext cx="203200" cy="203200"/>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3</a:t>
              </a:r>
              <a:endPar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cxnSp>
          <p:nvCxnSpPr>
            <p:cNvPr id="14" name="直接连接符 13">
              <a:extLst>
                <a:ext uri="{FF2B5EF4-FFF2-40B4-BE49-F238E27FC236}">
                  <a16:creationId xmlns:a16="http://schemas.microsoft.com/office/drawing/2014/main" id="{92ADFD11-B116-A1EE-EA62-AEF10DC9D5C1}"/>
                </a:ext>
              </a:extLst>
            </p:cNvPr>
            <p:cNvCxnSpPr/>
            <p:nvPr/>
          </p:nvCxnSpPr>
          <p:spPr>
            <a:xfrm>
              <a:off x="438150" y="4600354"/>
              <a:ext cx="527050" cy="228600"/>
            </a:xfrm>
            <a:prstGeom prst="line">
              <a:avLst/>
            </a:prstGeom>
            <a:ln w="19050">
              <a:solidFill>
                <a:srgbClr val="00B5B1"/>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BB5305F-AB84-DF60-9424-5436B7C533F1}"/>
                </a:ext>
              </a:extLst>
            </p:cNvPr>
            <p:cNvCxnSpPr/>
            <p:nvPr/>
          </p:nvCxnSpPr>
          <p:spPr>
            <a:xfrm flipV="1">
              <a:off x="965200" y="4568604"/>
              <a:ext cx="1968500" cy="260350"/>
            </a:xfrm>
            <a:prstGeom prst="line">
              <a:avLst/>
            </a:prstGeom>
            <a:ln w="19050">
              <a:solidFill>
                <a:srgbClr val="00B5B1"/>
              </a:solidFill>
              <a:prstDash val="sysDot"/>
            </a:ln>
          </p:spPr>
          <p:style>
            <a:lnRef idx="1">
              <a:schemeClr val="accent1"/>
            </a:lnRef>
            <a:fillRef idx="0">
              <a:schemeClr val="accent1"/>
            </a:fillRef>
            <a:effectRef idx="0">
              <a:schemeClr val="accent1"/>
            </a:effectRef>
            <a:fontRef idx="minor">
              <a:schemeClr val="tx1"/>
            </a:fontRef>
          </p:style>
        </p:cxnSp>
        <p:sp>
          <p:nvSpPr>
            <p:cNvPr id="17" name="等腰三角形 16">
              <a:extLst>
                <a:ext uri="{FF2B5EF4-FFF2-40B4-BE49-F238E27FC236}">
                  <a16:creationId xmlns:a16="http://schemas.microsoft.com/office/drawing/2014/main" id="{3B7FE911-4AD6-7ACD-04EE-A1A50E674D6C}"/>
                </a:ext>
              </a:extLst>
            </p:cNvPr>
            <p:cNvSpPr/>
            <p:nvPr/>
          </p:nvSpPr>
          <p:spPr>
            <a:xfrm rot="10304014">
              <a:off x="2000822" y="4685983"/>
              <a:ext cx="73143" cy="93402"/>
            </a:xfrm>
            <a:prstGeom prst="triangle">
              <a:avLst/>
            </a:prstGeom>
            <a:solidFill>
              <a:srgbClr val="00B5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a:extLst>
                <a:ext uri="{FF2B5EF4-FFF2-40B4-BE49-F238E27FC236}">
                  <a16:creationId xmlns:a16="http://schemas.microsoft.com/office/drawing/2014/main" id="{2E86BD2A-2FE5-999D-6138-020876DEBB29}"/>
                </a:ext>
              </a:extLst>
            </p:cNvPr>
            <p:cNvCxnSpPr>
              <a:cxnSpLocks/>
            </p:cNvCxnSpPr>
            <p:nvPr/>
          </p:nvCxnSpPr>
          <p:spPr>
            <a:xfrm flipV="1">
              <a:off x="3097240" y="4483100"/>
              <a:ext cx="551406" cy="72928"/>
            </a:xfrm>
            <a:prstGeom prst="line">
              <a:avLst/>
            </a:prstGeom>
            <a:ln w="19050">
              <a:solidFill>
                <a:srgbClr val="00B5B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2E470F42-F1E0-D160-5DD0-749A21BDA8ED}"/>
                </a:ext>
              </a:extLst>
            </p:cNvPr>
            <p:cNvCxnSpPr>
              <a:cxnSpLocks/>
            </p:cNvCxnSpPr>
            <p:nvPr/>
          </p:nvCxnSpPr>
          <p:spPr>
            <a:xfrm flipV="1">
              <a:off x="3832537" y="4287847"/>
              <a:ext cx="1366296" cy="180702"/>
            </a:xfrm>
            <a:prstGeom prst="line">
              <a:avLst/>
            </a:prstGeom>
            <a:ln w="19050">
              <a:solidFill>
                <a:srgbClr val="00B5B1"/>
              </a:solidFill>
              <a:prstDash val="sysDot"/>
            </a:ln>
          </p:spPr>
          <p:style>
            <a:lnRef idx="1">
              <a:schemeClr val="accent1"/>
            </a:lnRef>
            <a:fillRef idx="0">
              <a:schemeClr val="accent1"/>
            </a:fillRef>
            <a:effectRef idx="0">
              <a:schemeClr val="accent1"/>
            </a:effectRef>
            <a:fontRef idx="minor">
              <a:schemeClr val="tx1"/>
            </a:fontRef>
          </p:style>
        </p:cxnSp>
        <p:sp>
          <p:nvSpPr>
            <p:cNvPr id="22" name="等腰三角形 21">
              <a:extLst>
                <a:ext uri="{FF2B5EF4-FFF2-40B4-BE49-F238E27FC236}">
                  <a16:creationId xmlns:a16="http://schemas.microsoft.com/office/drawing/2014/main" id="{E59F948C-0DFF-34FE-BB8B-86A94BD0AC67}"/>
                </a:ext>
              </a:extLst>
            </p:cNvPr>
            <p:cNvSpPr/>
            <p:nvPr/>
          </p:nvSpPr>
          <p:spPr>
            <a:xfrm rot="10304014">
              <a:off x="3331732" y="4530625"/>
              <a:ext cx="73143" cy="93402"/>
            </a:xfrm>
            <a:prstGeom prst="triangle">
              <a:avLst/>
            </a:prstGeom>
            <a:solidFill>
              <a:srgbClr val="00B5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8693A443-B8FC-3547-8385-2E99D203AAFF}"/>
                </a:ext>
              </a:extLst>
            </p:cNvPr>
            <p:cNvCxnSpPr>
              <a:cxnSpLocks/>
            </p:cNvCxnSpPr>
            <p:nvPr/>
          </p:nvCxnSpPr>
          <p:spPr>
            <a:xfrm>
              <a:off x="4895850" y="4139392"/>
              <a:ext cx="302983" cy="131414"/>
            </a:xfrm>
            <a:prstGeom prst="line">
              <a:avLst/>
            </a:prstGeom>
            <a:ln w="19050">
              <a:solidFill>
                <a:srgbClr val="00B5B1"/>
              </a:solidFill>
              <a:prstDash val="sysDot"/>
            </a:ln>
          </p:spPr>
          <p:style>
            <a:lnRef idx="1">
              <a:schemeClr val="accent1"/>
            </a:lnRef>
            <a:fillRef idx="0">
              <a:schemeClr val="accent1"/>
            </a:fillRef>
            <a:effectRef idx="0">
              <a:schemeClr val="accent1"/>
            </a:effectRef>
            <a:fontRef idx="minor">
              <a:schemeClr val="tx1"/>
            </a:fontRef>
          </p:style>
        </p:cxnSp>
        <p:sp>
          <p:nvSpPr>
            <p:cNvPr id="29" name="等腰三角形 28">
              <a:extLst>
                <a:ext uri="{FF2B5EF4-FFF2-40B4-BE49-F238E27FC236}">
                  <a16:creationId xmlns:a16="http://schemas.microsoft.com/office/drawing/2014/main" id="{8B610105-F3EB-B1D5-118B-2D156EF28AE8}"/>
                </a:ext>
              </a:extLst>
            </p:cNvPr>
            <p:cNvSpPr/>
            <p:nvPr/>
          </p:nvSpPr>
          <p:spPr>
            <a:xfrm rot="10304014">
              <a:off x="4345559" y="4413435"/>
              <a:ext cx="73143" cy="93402"/>
            </a:xfrm>
            <a:prstGeom prst="triangle">
              <a:avLst/>
            </a:prstGeom>
            <a:solidFill>
              <a:srgbClr val="00B5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6CDD602E-8E90-63BB-3247-1D339D453891}"/>
                </a:ext>
              </a:extLst>
            </p:cNvPr>
            <p:cNvSpPr/>
            <p:nvPr/>
          </p:nvSpPr>
          <p:spPr>
            <a:xfrm>
              <a:off x="1935793" y="4839789"/>
              <a:ext cx="203200" cy="203200"/>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1</a:t>
              </a:r>
              <a:endPar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grpSp>
      <p:grpSp>
        <p:nvGrpSpPr>
          <p:cNvPr id="2" name="组合 1">
            <a:extLst>
              <a:ext uri="{FF2B5EF4-FFF2-40B4-BE49-F238E27FC236}">
                <a16:creationId xmlns:a16="http://schemas.microsoft.com/office/drawing/2014/main" id="{5AA892AB-08C0-8242-B38E-720BD32C1962}"/>
              </a:ext>
            </a:extLst>
          </p:cNvPr>
          <p:cNvGrpSpPr/>
          <p:nvPr/>
        </p:nvGrpSpPr>
        <p:grpSpPr>
          <a:xfrm>
            <a:off x="623718" y="5280530"/>
            <a:ext cx="3324225" cy="910140"/>
            <a:chOff x="701675" y="5036187"/>
            <a:chExt cx="3324225" cy="910140"/>
          </a:xfrm>
          <a:solidFill>
            <a:srgbClr val="00A5B5"/>
          </a:solidFill>
        </p:grpSpPr>
        <p:grpSp>
          <p:nvGrpSpPr>
            <p:cNvPr id="45" name="组合 44">
              <a:extLst>
                <a:ext uri="{FF2B5EF4-FFF2-40B4-BE49-F238E27FC236}">
                  <a16:creationId xmlns:a16="http://schemas.microsoft.com/office/drawing/2014/main" id="{FAA3B1C9-8054-B9BA-E3E8-F5D65AE7FF63}"/>
                </a:ext>
              </a:extLst>
            </p:cNvPr>
            <p:cNvGrpSpPr/>
            <p:nvPr/>
          </p:nvGrpSpPr>
          <p:grpSpPr>
            <a:xfrm>
              <a:off x="701675" y="5036187"/>
              <a:ext cx="2709535" cy="253916"/>
              <a:chOff x="701675" y="5233037"/>
              <a:chExt cx="2709535" cy="253916"/>
            </a:xfrm>
            <a:grpFill/>
          </p:grpSpPr>
          <p:sp>
            <p:nvSpPr>
              <p:cNvPr id="31" name="文本框 30">
                <a:extLst>
                  <a:ext uri="{FF2B5EF4-FFF2-40B4-BE49-F238E27FC236}">
                    <a16:creationId xmlns:a16="http://schemas.microsoft.com/office/drawing/2014/main" id="{5738E85D-0AF9-39CD-1995-1A584C72D0A0}"/>
                  </a:ext>
                </a:extLst>
              </p:cNvPr>
              <p:cNvSpPr txBox="1"/>
              <p:nvPr/>
            </p:nvSpPr>
            <p:spPr>
              <a:xfrm>
                <a:off x="1156368" y="5233037"/>
                <a:ext cx="2254842" cy="253916"/>
              </a:xfrm>
              <a:prstGeom prst="rect">
                <a:avLst/>
              </a:prstGeom>
              <a:noFill/>
            </p:spPr>
            <p:txBody>
              <a:bodyPr wrap="square">
                <a:spAutoFit/>
              </a:bodyPr>
              <a:lstStyle/>
              <a:p>
                <a:pPr algn="l"/>
                <a:r>
                  <a:rPr lang="en-US" altLang="zh-CN" sz="1000" b="1" dirty="0">
                    <a:solidFill>
                      <a:srgbClr val="00A5B5"/>
                    </a:solidFill>
                  </a:rPr>
                  <a:t>Sigen Gateway Main Cabinet</a:t>
                </a:r>
                <a:endParaRPr lang="zh-CN" altLang="en-US" sz="1000" b="1" dirty="0">
                  <a:solidFill>
                    <a:srgbClr val="00A5B5"/>
                  </a:solidFill>
                </a:endParaRPr>
              </a:p>
            </p:txBody>
          </p:sp>
          <p:sp>
            <p:nvSpPr>
              <p:cNvPr id="34" name="椭圆 33">
                <a:extLst>
                  <a:ext uri="{FF2B5EF4-FFF2-40B4-BE49-F238E27FC236}">
                    <a16:creationId xmlns:a16="http://schemas.microsoft.com/office/drawing/2014/main" id="{195CB35D-D95D-C8F8-89DF-58E144B4DB0F}"/>
                  </a:ext>
                </a:extLst>
              </p:cNvPr>
              <p:cNvSpPr/>
              <p:nvPr/>
            </p:nvSpPr>
            <p:spPr>
              <a:xfrm>
                <a:off x="701675" y="5258395"/>
                <a:ext cx="203200" cy="2032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1</a:t>
                </a:r>
                <a:endParaRPr kumimoji="0" lang="zh-CN" altLang="en-US" sz="1000" b="0" i="0" u="none" strike="noStrike" kern="1200" cap="none" spc="0" normalizeH="0" baseline="0" noProof="0" dirty="0">
                  <a:ln>
                    <a:noFill/>
                  </a:ln>
                  <a:solidFill>
                    <a:schemeClr val="bg1"/>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grpSp>
        <p:grpSp>
          <p:nvGrpSpPr>
            <p:cNvPr id="46" name="组合 45">
              <a:extLst>
                <a:ext uri="{FF2B5EF4-FFF2-40B4-BE49-F238E27FC236}">
                  <a16:creationId xmlns:a16="http://schemas.microsoft.com/office/drawing/2014/main" id="{2AC45B77-AE39-806D-C424-10E943AC0A7C}"/>
                </a:ext>
              </a:extLst>
            </p:cNvPr>
            <p:cNvGrpSpPr/>
            <p:nvPr/>
          </p:nvGrpSpPr>
          <p:grpSpPr>
            <a:xfrm>
              <a:off x="701675" y="5364299"/>
              <a:ext cx="3324225" cy="246221"/>
              <a:chOff x="701675" y="5550043"/>
              <a:chExt cx="3324225" cy="246221"/>
            </a:xfrm>
            <a:grpFill/>
          </p:grpSpPr>
          <p:sp>
            <p:nvSpPr>
              <p:cNvPr id="37" name="文本框 36">
                <a:extLst>
                  <a:ext uri="{FF2B5EF4-FFF2-40B4-BE49-F238E27FC236}">
                    <a16:creationId xmlns:a16="http://schemas.microsoft.com/office/drawing/2014/main" id="{E70C9C6E-A110-0ADA-019C-773CC10CFD95}"/>
                  </a:ext>
                </a:extLst>
              </p:cNvPr>
              <p:cNvSpPr txBox="1"/>
              <p:nvPr/>
            </p:nvSpPr>
            <p:spPr>
              <a:xfrm>
                <a:off x="1156368" y="5550043"/>
                <a:ext cx="2869532" cy="246221"/>
              </a:xfrm>
              <a:prstGeom prst="rect">
                <a:avLst/>
              </a:prstGeom>
              <a:noFill/>
            </p:spPr>
            <p:txBody>
              <a:bodyPr wrap="square">
                <a:spAutoFit/>
              </a:bodyPr>
              <a:lstStyle/>
              <a:p>
                <a:pPr algn="l"/>
                <a:r>
                  <a:rPr lang="en-US" altLang="zh-CN" sz="1000" b="1" dirty="0">
                    <a:solidFill>
                      <a:srgbClr val="00A5B5"/>
                    </a:solidFill>
                  </a:rPr>
                  <a:t>Sigen Gateway Smart Load Cabinet</a:t>
                </a:r>
                <a:endParaRPr lang="zh-CN" altLang="en-US" sz="1000" b="1" dirty="0">
                  <a:solidFill>
                    <a:srgbClr val="00A5B5"/>
                  </a:solidFill>
                </a:endParaRPr>
              </a:p>
            </p:txBody>
          </p:sp>
          <p:sp>
            <p:nvSpPr>
              <p:cNvPr id="38" name="椭圆 37">
                <a:extLst>
                  <a:ext uri="{FF2B5EF4-FFF2-40B4-BE49-F238E27FC236}">
                    <a16:creationId xmlns:a16="http://schemas.microsoft.com/office/drawing/2014/main" id="{F0E40079-B4E5-7040-C73A-CCC9BD36AEF8}"/>
                  </a:ext>
                </a:extLst>
              </p:cNvPr>
              <p:cNvSpPr/>
              <p:nvPr/>
            </p:nvSpPr>
            <p:spPr>
              <a:xfrm>
                <a:off x="701675" y="5575401"/>
                <a:ext cx="203200" cy="2032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a:solidFill>
                      <a:schemeClr val="bg1"/>
                    </a:solidFill>
                    <a:latin typeface="Poppins" panose="00000500000000000000" pitchFamily="2" charset="0"/>
                    <a:ea typeface="思源黑体 CN Light" panose="020B0300000000000000" pitchFamily="34" charset="-122"/>
                    <a:sym typeface="Poppins" panose="00000500000000000000" pitchFamily="2" charset="0"/>
                  </a:rPr>
                  <a:t>2</a:t>
                </a:r>
                <a:endParaRPr kumimoji="0" lang="zh-CN" altLang="en-US" sz="1000" b="0" i="0" u="none" strike="noStrike" kern="1200" cap="none" spc="0" normalizeH="0" baseline="0" noProof="0" dirty="0">
                  <a:ln>
                    <a:noFill/>
                  </a:ln>
                  <a:solidFill>
                    <a:schemeClr val="bg1"/>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grpSp>
        <p:grpSp>
          <p:nvGrpSpPr>
            <p:cNvPr id="47" name="组合 46">
              <a:extLst>
                <a:ext uri="{FF2B5EF4-FFF2-40B4-BE49-F238E27FC236}">
                  <a16:creationId xmlns:a16="http://schemas.microsoft.com/office/drawing/2014/main" id="{6A57373D-D04B-1D09-023D-0047DBD62F5F}"/>
                </a:ext>
              </a:extLst>
            </p:cNvPr>
            <p:cNvGrpSpPr/>
            <p:nvPr/>
          </p:nvGrpSpPr>
          <p:grpSpPr>
            <a:xfrm>
              <a:off x="701675" y="5692411"/>
              <a:ext cx="2709535" cy="253916"/>
              <a:chOff x="701675" y="5889261"/>
              <a:chExt cx="2709535" cy="253916"/>
            </a:xfrm>
            <a:grpFill/>
          </p:grpSpPr>
          <p:sp>
            <p:nvSpPr>
              <p:cNvPr id="43" name="文本框 42">
                <a:extLst>
                  <a:ext uri="{FF2B5EF4-FFF2-40B4-BE49-F238E27FC236}">
                    <a16:creationId xmlns:a16="http://schemas.microsoft.com/office/drawing/2014/main" id="{47A3F495-8F06-7821-C772-E39768E3794C}"/>
                  </a:ext>
                </a:extLst>
              </p:cNvPr>
              <p:cNvSpPr txBox="1"/>
              <p:nvPr/>
            </p:nvSpPr>
            <p:spPr>
              <a:xfrm>
                <a:off x="1156368" y="5889261"/>
                <a:ext cx="2254842" cy="253916"/>
              </a:xfrm>
              <a:prstGeom prst="rect">
                <a:avLst/>
              </a:prstGeom>
              <a:noFill/>
            </p:spPr>
            <p:txBody>
              <a:bodyPr wrap="square">
                <a:spAutoFit/>
              </a:bodyPr>
              <a:lstStyle/>
              <a:p>
                <a:pPr algn="l"/>
                <a:r>
                  <a:rPr lang="en-US" altLang="zh-CN" sz="1000" b="1" dirty="0">
                    <a:solidFill>
                      <a:srgbClr val="00A5B5"/>
                    </a:solidFill>
                  </a:rPr>
                  <a:t>Sigen Gateway Inverter Cabinet</a:t>
                </a:r>
                <a:endParaRPr lang="zh-CN" altLang="en-US" sz="1000" b="1" dirty="0">
                  <a:solidFill>
                    <a:srgbClr val="00A5B5"/>
                  </a:solidFill>
                </a:endParaRPr>
              </a:p>
            </p:txBody>
          </p:sp>
          <p:sp>
            <p:nvSpPr>
              <p:cNvPr id="44" name="椭圆 43">
                <a:extLst>
                  <a:ext uri="{FF2B5EF4-FFF2-40B4-BE49-F238E27FC236}">
                    <a16:creationId xmlns:a16="http://schemas.microsoft.com/office/drawing/2014/main" id="{1DFFCF09-117D-ED08-0B96-8FBE9B3DEF46}"/>
                  </a:ext>
                </a:extLst>
              </p:cNvPr>
              <p:cNvSpPr/>
              <p:nvPr/>
            </p:nvSpPr>
            <p:spPr>
              <a:xfrm>
                <a:off x="701675" y="5914619"/>
                <a:ext cx="203200" cy="2032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a:solidFill>
                      <a:schemeClr val="bg1"/>
                    </a:solidFill>
                    <a:latin typeface="Poppins" panose="00000500000000000000" pitchFamily="2" charset="0"/>
                    <a:ea typeface="思源黑体 CN Light" panose="020B0300000000000000" pitchFamily="34" charset="-122"/>
                    <a:sym typeface="Poppins" panose="00000500000000000000" pitchFamily="2" charset="0"/>
                  </a:rPr>
                  <a:t>3</a:t>
                </a:r>
                <a:endParaRPr kumimoji="0" lang="zh-CN" altLang="en-US" sz="1000" b="0" i="0" u="none" strike="noStrike" kern="1200" cap="none" spc="0" normalizeH="0" baseline="0" noProof="0" dirty="0">
                  <a:ln>
                    <a:noFill/>
                  </a:ln>
                  <a:solidFill>
                    <a:schemeClr val="bg1"/>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grpSp>
      </p:grpSp>
      <p:sp>
        <p:nvSpPr>
          <p:cNvPr id="3" name="文本框 2">
            <a:extLst>
              <a:ext uri="{FF2B5EF4-FFF2-40B4-BE49-F238E27FC236}">
                <a16:creationId xmlns:a16="http://schemas.microsoft.com/office/drawing/2014/main" id="{F0D03F94-06CF-D0A6-D392-52A3248401D0}"/>
              </a:ext>
            </a:extLst>
          </p:cNvPr>
          <p:cNvSpPr txBox="1"/>
          <p:nvPr/>
        </p:nvSpPr>
        <p:spPr>
          <a:xfrm>
            <a:off x="623718" y="4855190"/>
            <a:ext cx="3442365" cy="369332"/>
          </a:xfrm>
          <a:prstGeom prst="rect">
            <a:avLst/>
          </a:prstGeom>
          <a:noFill/>
        </p:spPr>
        <p:txBody>
          <a:bodyPr wrap="square" rtlCol="0">
            <a:spAutoFit/>
          </a:bodyPr>
          <a:lstStyle/>
          <a:p>
            <a:r>
              <a:rPr lang="en-US" altLang="zh-CN" b="1" dirty="0">
                <a:solidFill>
                  <a:srgbClr val="00A5B5"/>
                </a:solidFill>
              </a:rPr>
              <a:t>Modular Cabinet Design</a:t>
            </a:r>
            <a:endParaRPr lang="zh-CN" altLang="en-US" b="1" dirty="0">
              <a:solidFill>
                <a:srgbClr val="00A5B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EE076-FBF5-DF51-90DA-9695E39D9282}"/>
            </a:ext>
          </a:extLst>
        </p:cNvPr>
        <p:cNvGrpSpPr/>
        <p:nvPr/>
      </p:nvGrpSpPr>
      <p:grpSpPr>
        <a:xfrm>
          <a:off x="0" y="0"/>
          <a:ext cx="0" cy="0"/>
          <a:chOff x="0" y="0"/>
          <a:chExt cx="0" cy="0"/>
        </a:xfrm>
      </p:grpSpPr>
      <p:sp>
        <p:nvSpPr>
          <p:cNvPr id="2" name="标题 3">
            <a:extLst>
              <a:ext uri="{FF2B5EF4-FFF2-40B4-BE49-F238E27FC236}">
                <a16:creationId xmlns:a16="http://schemas.microsoft.com/office/drawing/2014/main" id="{6F5C94B9-FBDA-0296-2AC2-665BF4C1599B}"/>
              </a:ext>
            </a:extLst>
          </p:cNvPr>
          <p:cNvSpPr txBox="1">
            <a:spLocks/>
          </p:cNvSpPr>
          <p:nvPr/>
        </p:nvSpPr>
        <p:spPr>
          <a:xfrm>
            <a:off x="615357" y="341801"/>
            <a:ext cx="11648771" cy="508001"/>
          </a:xfrm>
          <a:prstGeom prst="rect">
            <a:avLst/>
          </a:prstGeom>
        </p:spPr>
        <p:txBody>
          <a:bodyPr/>
          <a:lst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3200" b="1" dirty="0">
                <a:latin typeface="Poppins" panose="00000500000000000000" pitchFamily="2" charset="0"/>
                <a:ea typeface="思源黑体 CN Light" panose="020B0300000000000000" pitchFamily="34" charset="-122"/>
                <a:cs typeface="+mn-ea"/>
                <a:sym typeface="Poppins" panose="00000500000000000000" pitchFamily="2" charset="0"/>
              </a:rPr>
              <a:t>Basic Principles of Configuration</a:t>
            </a:r>
          </a:p>
        </p:txBody>
      </p:sp>
      <p:sp>
        <p:nvSpPr>
          <p:cNvPr id="3" name="文本框 2">
            <a:extLst>
              <a:ext uri="{FF2B5EF4-FFF2-40B4-BE49-F238E27FC236}">
                <a16:creationId xmlns:a16="http://schemas.microsoft.com/office/drawing/2014/main" id="{A616C3FB-8AD2-8E36-296E-D86C6B46F9D8}"/>
              </a:ext>
            </a:extLst>
          </p:cNvPr>
          <p:cNvSpPr txBox="1"/>
          <p:nvPr/>
        </p:nvSpPr>
        <p:spPr>
          <a:xfrm>
            <a:off x="1035587" y="1257198"/>
            <a:ext cx="3896795" cy="320627"/>
          </a:xfrm>
          <a:prstGeom prst="roundRect">
            <a:avLst>
              <a:gd name="adj" fmla="val 50000"/>
            </a:avLst>
          </a:prstGeom>
          <a:solidFill>
            <a:srgbClr val="00A5B5"/>
          </a:solidFill>
        </p:spPr>
        <p:txBody>
          <a:bodyPr wrap="square" lIns="0" tIns="0" rIns="0" bIns="0" rtlCol="0">
            <a:spAutoFit/>
          </a:bodyPr>
          <a:lstStyle>
            <a:defPPr>
              <a:defRPr lang="zh-CN"/>
            </a:defPPr>
            <a:lvl1pPr marR="0" lvl="0" indent="0" algn="ctr" fontAlgn="auto">
              <a:lnSpc>
                <a:spcPct val="110000"/>
              </a:lnSpc>
              <a:spcBef>
                <a:spcPts val="0"/>
              </a:spcBef>
              <a:spcAft>
                <a:spcPts val="0"/>
              </a:spcAft>
              <a:buClrTx/>
              <a:buSzTx/>
              <a:buFontTx/>
              <a:buNone/>
              <a:tabLst/>
              <a:defRPr kumimoji="0" sz="1400" i="0" u="none" strike="noStrike" cap="none" spc="0" normalizeH="0" baseline="0">
                <a:ln>
                  <a:noFill/>
                </a:ln>
                <a:solidFill>
                  <a:prstClr val="white"/>
                </a:solidFill>
                <a:effectLst/>
                <a:uLnTx/>
                <a:uFillTx/>
                <a:latin typeface="Poppins" panose="00000500000000000000" pitchFamily="2" charset="0"/>
                <a:ea typeface="思源黑体 CN Light" panose="020B0300000000000000" pitchFamily="34" charset="-122"/>
                <a:cs typeface="+mn-ea"/>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sym typeface="Poppins" panose="00000500000000000000" pitchFamily="2" charset="0"/>
              </a:rPr>
              <a:t>Selection of Main and Smart Load Cabinet</a:t>
            </a:r>
          </a:p>
        </p:txBody>
      </p:sp>
      <p:graphicFrame>
        <p:nvGraphicFramePr>
          <p:cNvPr id="6" name="表格 5">
            <a:extLst>
              <a:ext uri="{FF2B5EF4-FFF2-40B4-BE49-F238E27FC236}">
                <a16:creationId xmlns:a16="http://schemas.microsoft.com/office/drawing/2014/main" id="{F04395FB-313B-967E-BE74-86C3CB7792F5}"/>
              </a:ext>
            </a:extLst>
          </p:cNvPr>
          <p:cNvGraphicFramePr>
            <a:graphicFrameLocks noGrp="1"/>
          </p:cNvGraphicFramePr>
          <p:nvPr>
            <p:extLst>
              <p:ext uri="{D42A27DB-BD31-4B8C-83A1-F6EECF244321}">
                <p14:modId xmlns:p14="http://schemas.microsoft.com/office/powerpoint/2010/main" val="2332750159"/>
              </p:ext>
            </p:extLst>
          </p:nvPr>
        </p:nvGraphicFramePr>
        <p:xfrm>
          <a:off x="673099" y="1929577"/>
          <a:ext cx="4621771" cy="2940072"/>
        </p:xfrm>
        <a:graphic>
          <a:graphicData uri="http://schemas.openxmlformats.org/drawingml/2006/table">
            <a:tbl>
              <a:tblPr firstRow="1" bandRow="1">
                <a:tableStyleId>{F5AB1C69-6EDB-4FF4-983F-18BD219EF322}</a:tableStyleId>
              </a:tblPr>
              <a:tblGrid>
                <a:gridCol w="1130987">
                  <a:extLst>
                    <a:ext uri="{9D8B030D-6E8A-4147-A177-3AD203B41FA5}">
                      <a16:colId xmlns:a16="http://schemas.microsoft.com/office/drawing/2014/main" val="1721547111"/>
                    </a:ext>
                  </a:extLst>
                </a:gridCol>
                <a:gridCol w="1729946">
                  <a:extLst>
                    <a:ext uri="{9D8B030D-6E8A-4147-A177-3AD203B41FA5}">
                      <a16:colId xmlns:a16="http://schemas.microsoft.com/office/drawing/2014/main" val="3443413992"/>
                    </a:ext>
                  </a:extLst>
                </a:gridCol>
                <a:gridCol w="1760838">
                  <a:extLst>
                    <a:ext uri="{9D8B030D-6E8A-4147-A177-3AD203B41FA5}">
                      <a16:colId xmlns:a16="http://schemas.microsoft.com/office/drawing/2014/main" val="2881928924"/>
                    </a:ext>
                  </a:extLst>
                </a:gridCol>
              </a:tblGrid>
              <a:tr h="451600">
                <a:tc>
                  <a:txBody>
                    <a:bodyPr/>
                    <a:lstStyle/>
                    <a:p>
                      <a:pPr algn="ctr"/>
                      <a:r>
                        <a:rPr lang="en-US" altLang="zh-CN" sz="1000" dirty="0"/>
                        <a:t>Size of Project</a:t>
                      </a:r>
                    </a:p>
                  </a:txBody>
                  <a:tcPr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altLang="zh-CN" sz="1000" dirty="0"/>
                        <a:t>Main Cabinet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lang="en-US" altLang="zh-CN" sz="1000" dirty="0"/>
                        <a:t>Smart Load Cabinet</a:t>
                      </a:r>
                      <a:endParaRPr lang="zh-CN" altLang="en-US" sz="1000" dirty="0">
                        <a:latin typeface="+mn-lt"/>
                      </a:endParaRPr>
                    </a:p>
                  </a:txBody>
                  <a:tcPr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529942374"/>
                  </a:ext>
                </a:extLst>
              </a:tr>
              <a:tr h="421037">
                <a:tc>
                  <a:txBody>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AC Output(kW)</a:t>
                      </a:r>
                      <a:endParaRPr lang="zh-CN" altLang="en-US" sz="1000" b="1" dirty="0">
                        <a:solidFill>
                          <a:srgbClr val="00A5B5"/>
                        </a:solidFill>
                        <a:latin typeface="+mn-lt"/>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latin typeface="+mn-lt"/>
                        </a:rPr>
                        <a:t>Standard</a:t>
                      </a:r>
                      <a:endParaRPr lang="zh-CN" altLang="en-US" sz="1000" b="1" dirty="0">
                        <a:solidFill>
                          <a:srgbClr val="00A5B5"/>
                        </a:solidFill>
                        <a:latin typeface="+mn-lt"/>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000" b="1" dirty="0">
                          <a:solidFill>
                            <a:srgbClr val="00A5B5"/>
                          </a:solidFill>
                        </a:rPr>
                        <a:t>Optional (Generator/Smart Load)</a:t>
                      </a:r>
                      <a:endParaRPr lang="en-US" altLang="zh-CN" sz="1000" b="1" dirty="0">
                        <a:solidFill>
                          <a:srgbClr val="00A5B5"/>
                        </a:solidFill>
                        <a:latin typeface="+mn-lt"/>
                      </a:endParaRP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08521"/>
                  </a:ext>
                </a:extLst>
              </a:tr>
              <a:tr h="560033">
                <a:tc>
                  <a:txBody>
                    <a:bodyPr/>
                    <a:lstStyle/>
                    <a:p>
                      <a:pPr algn="ctr"/>
                      <a:r>
                        <a:rPr lang="zh-CN" altLang="en-US" sz="1000" dirty="0"/>
                        <a:t>≤</a:t>
                      </a:r>
                      <a:r>
                        <a:rPr lang="en-US" altLang="zh-CN" sz="1000" dirty="0"/>
                        <a:t>1600</a:t>
                      </a:r>
                      <a:endParaRPr lang="zh-CN" altLang="en-US" sz="1000" dirty="0">
                        <a:latin typeface="+mn-lt"/>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000" dirty="0">
                          <a:latin typeface="+mn-lt"/>
                        </a:rPr>
                        <a:t>Sigen Gateway C1600-B-MN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000" dirty="0">
                          <a:latin typeface="+mn-lt"/>
                        </a:rPr>
                        <a:t>Sigen Gateway C1600-B-ST</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6594863"/>
                  </a:ext>
                </a:extLst>
              </a:tr>
              <a:tr h="560033">
                <a:tc>
                  <a:txBody>
                    <a:bodyPr/>
                    <a:lstStyle/>
                    <a:p>
                      <a:pPr algn="ctr"/>
                      <a:r>
                        <a:rPr lang="zh-CN" altLang="en-US" sz="1000" dirty="0"/>
                        <a:t>≤</a:t>
                      </a:r>
                      <a:r>
                        <a:rPr lang="en-US" altLang="zh-CN" sz="1000" dirty="0"/>
                        <a:t>2000</a:t>
                      </a:r>
                      <a:endParaRPr lang="zh-CN" altLang="en-US" sz="1000" dirty="0">
                        <a:latin typeface="+mn-lt"/>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200" rtl="0" eaLnBrk="1" fontAlgn="auto" latinLnBrk="0" hangingPunct="1">
                        <a:lnSpc>
                          <a:spcPct val="15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Poppins"/>
                          <a:ea typeface="思源黑体 CN Light"/>
                          <a:cs typeface="+mn-cs"/>
                        </a:rPr>
                        <a:t>Sigen Gateway C2000-B-MN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200" rtl="0" eaLnBrk="1" fontAlgn="auto" latinLnBrk="0" hangingPunct="1">
                        <a:lnSpc>
                          <a:spcPct val="15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Poppins"/>
                          <a:ea typeface="思源黑体 CN Light"/>
                          <a:cs typeface="+mn-cs"/>
                        </a:rPr>
                        <a:t>Sigen Gateway C2000-B-ST</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0658596"/>
                  </a:ext>
                </a:extLst>
              </a:tr>
              <a:tr h="560033">
                <a:tc>
                  <a:txBody>
                    <a:bodyPr/>
                    <a:lstStyle/>
                    <a:p>
                      <a:pPr algn="ctr"/>
                      <a:r>
                        <a:rPr lang="zh-CN" altLang="en-US" sz="1000" dirty="0"/>
                        <a:t>≤</a:t>
                      </a:r>
                      <a:r>
                        <a:rPr lang="en-US" altLang="zh-CN" sz="1000" dirty="0"/>
                        <a:t>2400</a:t>
                      </a:r>
                      <a:endParaRPr lang="zh-CN" altLang="en-US" sz="1000" dirty="0">
                        <a:latin typeface="+mn-lt"/>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200" rtl="0" eaLnBrk="1" fontAlgn="auto" latinLnBrk="0" hangingPunct="1">
                        <a:lnSpc>
                          <a:spcPct val="15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Poppins"/>
                          <a:ea typeface="思源黑体 CN Light"/>
                          <a:cs typeface="+mn-cs"/>
                        </a:rPr>
                        <a:t>Sigen Gateway C2400-B-MN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200" rtl="0" eaLnBrk="1" fontAlgn="auto" latinLnBrk="0" hangingPunct="1">
                        <a:lnSpc>
                          <a:spcPct val="15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Poppins"/>
                          <a:ea typeface="思源黑体 CN Light"/>
                          <a:cs typeface="+mn-cs"/>
                        </a:rPr>
                        <a:t>Sigen Gateway C2400-B-ST</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0811879"/>
                  </a:ext>
                </a:extLst>
              </a:tr>
              <a:tr h="387336">
                <a:tc>
                  <a:txBody>
                    <a:bodyPr/>
                    <a:lstStyle/>
                    <a:p>
                      <a:pPr algn="ctr"/>
                      <a:endParaRPr lang="zh-CN" altLang="en-US" sz="1000" dirty="0">
                        <a:latin typeface="+mn-lt"/>
                      </a:endParaRPr>
                    </a:p>
                  </a:txBody>
                  <a:tcPr anchor="ctr">
                    <a:lnL w="12700" cmpd="sng">
                      <a:noFill/>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1219200" rtl="0" eaLnBrk="1" fontAlgn="auto" latinLnBrk="0" hangingPunct="1">
                        <a:lnSpc>
                          <a:spcPct val="15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1219200" rtl="0" eaLnBrk="1" fontAlgn="auto" latinLnBrk="0" hangingPunct="1">
                        <a:lnSpc>
                          <a:spcPct val="15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L w="12700" cap="flat" cmpd="sng" algn="ctr">
                      <a:no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6049392"/>
                  </a:ext>
                </a:extLst>
              </a:tr>
            </a:tbl>
          </a:graphicData>
        </a:graphic>
      </p:graphicFrame>
      <p:cxnSp>
        <p:nvCxnSpPr>
          <p:cNvPr id="7" name="直接连接符 6">
            <a:extLst>
              <a:ext uri="{FF2B5EF4-FFF2-40B4-BE49-F238E27FC236}">
                <a16:creationId xmlns:a16="http://schemas.microsoft.com/office/drawing/2014/main" id="{4625E873-F08E-F80F-CAF9-DA362342E768}"/>
              </a:ext>
            </a:extLst>
          </p:cNvPr>
          <p:cNvCxnSpPr>
            <a:cxnSpLocks/>
          </p:cNvCxnSpPr>
          <p:nvPr/>
        </p:nvCxnSpPr>
        <p:spPr>
          <a:xfrm>
            <a:off x="5880261" y="1281301"/>
            <a:ext cx="0" cy="5364685"/>
          </a:xfrm>
          <a:prstGeom prst="line">
            <a:avLst/>
          </a:prstGeom>
          <a:noFill/>
          <a:ln w="9525" cap="flat" cmpd="sng" algn="ctr">
            <a:solidFill>
              <a:sysClr val="window" lastClr="FFFFFF">
                <a:lumMod val="85000"/>
              </a:sysClr>
            </a:solidFill>
            <a:prstDash val="solid"/>
            <a:miter lim="800000"/>
          </a:ln>
          <a:effectLst/>
        </p:spPr>
      </p:cxnSp>
      <p:sp>
        <p:nvSpPr>
          <p:cNvPr id="13" name="文本框 12">
            <a:extLst>
              <a:ext uri="{FF2B5EF4-FFF2-40B4-BE49-F238E27FC236}">
                <a16:creationId xmlns:a16="http://schemas.microsoft.com/office/drawing/2014/main" id="{A727C41A-708D-07C6-E603-B9E044E262D0}"/>
              </a:ext>
            </a:extLst>
          </p:cNvPr>
          <p:cNvSpPr txBox="1"/>
          <p:nvPr/>
        </p:nvSpPr>
        <p:spPr>
          <a:xfrm>
            <a:off x="6794369" y="1257198"/>
            <a:ext cx="3896795" cy="320627"/>
          </a:xfrm>
          <a:prstGeom prst="roundRect">
            <a:avLst>
              <a:gd name="adj" fmla="val 50000"/>
            </a:avLst>
          </a:prstGeom>
          <a:solidFill>
            <a:srgbClr val="00A5B5"/>
          </a:solidFill>
        </p:spPr>
        <p:txBody>
          <a:bodyPr wrap="square" lIns="0" tIns="0" rIns="0" bIns="0" rtlCol="0">
            <a:spAutoFit/>
          </a:bodyPr>
          <a:lstStyle>
            <a:defPPr>
              <a:defRPr lang="zh-CN"/>
            </a:defPPr>
            <a:lvl1pPr marR="0" lvl="0" indent="0" algn="ctr" fontAlgn="auto">
              <a:lnSpc>
                <a:spcPct val="110000"/>
              </a:lnSpc>
              <a:spcBef>
                <a:spcPts val="0"/>
              </a:spcBef>
              <a:spcAft>
                <a:spcPts val="0"/>
              </a:spcAft>
              <a:buClrTx/>
              <a:buSzTx/>
              <a:buFontTx/>
              <a:buNone/>
              <a:tabLst/>
              <a:defRPr kumimoji="0" sz="1400" i="0" u="none" strike="noStrike" cap="none" spc="0" normalizeH="0" baseline="0">
                <a:ln>
                  <a:noFill/>
                </a:ln>
                <a:solidFill>
                  <a:prstClr val="white"/>
                </a:solidFill>
                <a:effectLst/>
                <a:uLnTx/>
                <a:uFillTx/>
                <a:latin typeface="Poppins" panose="00000500000000000000" pitchFamily="2" charset="0"/>
                <a:ea typeface="思源黑体 CN Light" panose="020B0300000000000000" pitchFamily="34" charset="-122"/>
                <a:cs typeface="+mn-ea"/>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sym typeface="Poppins" panose="00000500000000000000" pitchFamily="2" charset="0"/>
              </a:rPr>
              <a:t>Selection of Inverter Cabinet</a:t>
            </a:r>
          </a:p>
        </p:txBody>
      </p:sp>
      <p:grpSp>
        <p:nvGrpSpPr>
          <p:cNvPr id="5" name="组合 4">
            <a:extLst>
              <a:ext uri="{FF2B5EF4-FFF2-40B4-BE49-F238E27FC236}">
                <a16:creationId xmlns:a16="http://schemas.microsoft.com/office/drawing/2014/main" id="{9306DB75-6C30-F764-0AA2-ED8262DFA61D}"/>
              </a:ext>
            </a:extLst>
          </p:cNvPr>
          <p:cNvGrpSpPr/>
          <p:nvPr/>
        </p:nvGrpSpPr>
        <p:grpSpPr>
          <a:xfrm>
            <a:off x="673099" y="4696494"/>
            <a:ext cx="4465920" cy="809205"/>
            <a:chOff x="782537" y="5526691"/>
            <a:chExt cx="4465920" cy="809205"/>
          </a:xfrm>
        </p:grpSpPr>
        <p:grpSp>
          <p:nvGrpSpPr>
            <p:cNvPr id="12" name="组合 11">
              <a:extLst>
                <a:ext uri="{FF2B5EF4-FFF2-40B4-BE49-F238E27FC236}">
                  <a16:creationId xmlns:a16="http://schemas.microsoft.com/office/drawing/2014/main" id="{19EC1A17-8FD7-56F4-3387-001FA19CED00}"/>
                </a:ext>
              </a:extLst>
            </p:cNvPr>
            <p:cNvGrpSpPr/>
            <p:nvPr/>
          </p:nvGrpSpPr>
          <p:grpSpPr>
            <a:xfrm>
              <a:off x="782537" y="5526691"/>
              <a:ext cx="4465920" cy="809205"/>
              <a:chOff x="628588" y="5526691"/>
              <a:chExt cx="4465920" cy="809205"/>
            </a:xfrm>
          </p:grpSpPr>
          <p:sp>
            <p:nvSpPr>
              <p:cNvPr id="9" name="矩形: 圆角 8">
                <a:extLst>
                  <a:ext uri="{FF2B5EF4-FFF2-40B4-BE49-F238E27FC236}">
                    <a16:creationId xmlns:a16="http://schemas.microsoft.com/office/drawing/2014/main" id="{27A6376C-F935-FCCC-7C13-B5108C8C7B7C}"/>
                  </a:ext>
                </a:extLst>
              </p:cNvPr>
              <p:cNvSpPr/>
              <p:nvPr/>
            </p:nvSpPr>
            <p:spPr>
              <a:xfrm>
                <a:off x="628588" y="5640998"/>
                <a:ext cx="808138" cy="577366"/>
              </a:xfrm>
              <a:prstGeom prst="roundRect">
                <a:avLst>
                  <a:gd name="adj" fmla="val 26399"/>
                </a:avLst>
              </a:prstGeom>
              <a:noFill/>
              <a:ln w="19050" cap="flat" cmpd="sng" algn="ctr">
                <a:solidFill>
                  <a:srgbClr val="00A5B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r>
                  <a:rPr kumimoji="0" lang="en-US" altLang="zh-CN" sz="1100" b="0" i="0" u="none" strike="noStrike" kern="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1200 kW </a:t>
                </a:r>
                <a:endParaRPr kumimoji="0" lang="zh-CN" altLang="en-US" sz="1100" b="0" i="0" u="none" strike="noStrike" kern="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sp>
            <p:nvSpPr>
              <p:cNvPr id="10" name="文本框 9">
                <a:extLst>
                  <a:ext uri="{FF2B5EF4-FFF2-40B4-BE49-F238E27FC236}">
                    <a16:creationId xmlns:a16="http://schemas.microsoft.com/office/drawing/2014/main" id="{C4B2B1F2-D2B2-9A09-FDF5-745EA2AB9F76}"/>
                  </a:ext>
                </a:extLst>
              </p:cNvPr>
              <p:cNvSpPr txBox="1"/>
              <p:nvPr/>
            </p:nvSpPr>
            <p:spPr>
              <a:xfrm>
                <a:off x="1560095" y="5675766"/>
                <a:ext cx="2120107" cy="5078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The Sigen Gateway C600-B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and Sigen Gateway C1200-B </a:t>
                </a:r>
              </a:p>
              <a:p>
                <a:pPr marL="0" marR="0" lvl="0" indent="0" defTabSz="914400" rtl="0" eaLnBrk="1" fontAlgn="auto" latinLnBrk="0" hangingPunct="1">
                  <a:lnSpc>
                    <a:spcPct val="100000"/>
                  </a:lnSpc>
                  <a:spcBef>
                    <a:spcPts val="0"/>
                  </a:spcBef>
                  <a:spcAft>
                    <a:spcPts val="0"/>
                  </a:spcAft>
                  <a:buClrTx/>
                  <a:buSzTx/>
                  <a:buFontTx/>
                  <a:buNone/>
                  <a:tabLst/>
                  <a:defRPr/>
                </a:pPr>
                <a:r>
                  <a:rPr lang="en-US" altLang="zh-CN" sz="900" dirty="0">
                    <a:solidFill>
                      <a:srgbClr val="00A5B5"/>
                    </a:solidFill>
                    <a:latin typeface="Poppins" panose="00000500000000000000" pitchFamily="2" charset="0"/>
                    <a:ea typeface="思源黑体 CN Light" panose="020B0300000000000000" pitchFamily="34" charset="-122"/>
                    <a:sym typeface="Poppins" panose="00000500000000000000" pitchFamily="2" charset="0"/>
                  </a:rPr>
                  <a:t>are</a:t>
                </a:r>
                <a:r>
                  <a:rPr kumimoji="0" lang="en-US" altLang="zh-CN" sz="900" b="0" i="0" u="none" strike="noStrike" kern="120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 recommended </a:t>
                </a:r>
                <a:endParaRPr kumimoji="0" lang="zh-CN" altLang="en-US" sz="900" b="0" i="0" u="none" strike="noStrike" kern="120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pic>
            <p:nvPicPr>
              <p:cNvPr id="11" name="图片 54">
                <a:extLst>
                  <a:ext uri="{FF2B5EF4-FFF2-40B4-BE49-F238E27FC236}">
                    <a16:creationId xmlns:a16="http://schemas.microsoft.com/office/drawing/2014/main" id="{53FB5D27-864F-F59B-8DAA-28D2DE3B612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62357" y="5526691"/>
                <a:ext cx="632151" cy="809205"/>
              </a:xfrm>
              <a:prstGeom prst="rect">
                <a:avLst/>
              </a:prstGeom>
              <a:effectLst>
                <a:outerShdw blurRad="63500" sx="102000" sy="102000" algn="ctr" rotWithShape="0">
                  <a:prstClr val="black">
                    <a:alpha val="40000"/>
                  </a:prstClr>
                </a:outerShdw>
              </a:effectLst>
            </p:spPr>
          </p:pic>
        </p:grpSp>
        <p:sp>
          <p:nvSpPr>
            <p:cNvPr id="4" name="箭头: 右 3">
              <a:extLst>
                <a:ext uri="{FF2B5EF4-FFF2-40B4-BE49-F238E27FC236}">
                  <a16:creationId xmlns:a16="http://schemas.microsoft.com/office/drawing/2014/main" id="{E3BA472A-E88E-D3B2-DDEF-27C76A5ECE58}"/>
                </a:ext>
              </a:extLst>
            </p:cNvPr>
            <p:cNvSpPr/>
            <p:nvPr/>
          </p:nvSpPr>
          <p:spPr>
            <a:xfrm>
              <a:off x="3740917" y="5846272"/>
              <a:ext cx="586946" cy="166817"/>
            </a:xfrm>
            <a:prstGeom prst="rightArrow">
              <a:avLst/>
            </a:prstGeom>
            <a:gradFill flip="none" rotWithShape="1">
              <a:gsLst>
                <a:gs pos="0">
                  <a:schemeClr val="accent1">
                    <a:lumMod val="5000"/>
                    <a:lumOff val="95000"/>
                  </a:schemeClr>
                </a:gs>
                <a:gs pos="58000">
                  <a:srgbClr val="00A5B5"/>
                </a:gs>
                <a:gs pos="100000">
                  <a:srgbClr val="00A5B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8" name="表格 7">
            <a:extLst>
              <a:ext uri="{FF2B5EF4-FFF2-40B4-BE49-F238E27FC236}">
                <a16:creationId xmlns:a16="http://schemas.microsoft.com/office/drawing/2014/main" id="{0E03BA27-C8B1-E272-A7D4-6AF62DCFCE3C}"/>
              </a:ext>
            </a:extLst>
          </p:cNvPr>
          <p:cNvGraphicFramePr>
            <a:graphicFrameLocks noGrp="1"/>
          </p:cNvGraphicFramePr>
          <p:nvPr>
            <p:extLst>
              <p:ext uri="{D42A27DB-BD31-4B8C-83A1-F6EECF244321}">
                <p14:modId xmlns:p14="http://schemas.microsoft.com/office/powerpoint/2010/main" val="2527545449"/>
              </p:ext>
            </p:extLst>
          </p:nvPr>
        </p:nvGraphicFramePr>
        <p:xfrm>
          <a:off x="6431880" y="1929576"/>
          <a:ext cx="4621771" cy="3253315"/>
        </p:xfrm>
        <a:graphic>
          <a:graphicData uri="http://schemas.openxmlformats.org/drawingml/2006/table">
            <a:tbl>
              <a:tblPr firstRow="1" bandRow="1">
                <a:tableStyleId>{F5AB1C69-6EDB-4FF4-983F-18BD219EF322}</a:tableStyleId>
              </a:tblPr>
              <a:tblGrid>
                <a:gridCol w="1699671">
                  <a:extLst>
                    <a:ext uri="{9D8B030D-6E8A-4147-A177-3AD203B41FA5}">
                      <a16:colId xmlns:a16="http://schemas.microsoft.com/office/drawing/2014/main" val="1721547111"/>
                    </a:ext>
                  </a:extLst>
                </a:gridCol>
                <a:gridCol w="2922100">
                  <a:extLst>
                    <a:ext uri="{9D8B030D-6E8A-4147-A177-3AD203B41FA5}">
                      <a16:colId xmlns:a16="http://schemas.microsoft.com/office/drawing/2014/main" val="3443413992"/>
                    </a:ext>
                  </a:extLst>
                </a:gridCol>
              </a:tblGrid>
              <a:tr h="437469">
                <a:tc>
                  <a:txBody>
                    <a:bodyPr/>
                    <a:lstStyle/>
                    <a:p>
                      <a:pPr algn="ctr"/>
                      <a:r>
                        <a:rPr lang="en-US" altLang="zh-CN" sz="1000" dirty="0"/>
                        <a:t>Size of INV</a:t>
                      </a:r>
                    </a:p>
                  </a:txBody>
                  <a:tcPr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altLang="zh-CN" sz="1000" dirty="0"/>
                        <a:t>Invert Cabinet</a:t>
                      </a:r>
                    </a:p>
                  </a:txBody>
                  <a:tcPr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529942374"/>
                  </a:ext>
                </a:extLst>
              </a:tr>
              <a:tr h="362979">
                <a:tc>
                  <a:txBody>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Model of HYB inverter</a:t>
                      </a:r>
                      <a:endParaRPr lang="zh-CN" altLang="en-US" sz="1000" b="1" dirty="0">
                        <a:solidFill>
                          <a:srgbClr val="00A5B5"/>
                        </a:solidFill>
                        <a:latin typeface="+mn-lt"/>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latin typeface="+mn-lt"/>
                        </a:rPr>
                        <a:t>Standard</a:t>
                      </a:r>
                      <a:endParaRPr lang="zh-CN" altLang="en-US" sz="1000" b="1" dirty="0">
                        <a:solidFill>
                          <a:srgbClr val="00A5B5"/>
                        </a:solidFill>
                        <a:latin typeface="+mn-lt"/>
                      </a:endParaRP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08521"/>
                  </a:ext>
                </a:extLst>
              </a:tr>
              <a:tr h="1688754">
                <a:tc>
                  <a:txBody>
                    <a:bodyPr/>
                    <a:lstStyle/>
                    <a:p>
                      <a:pPr algn="ctr">
                        <a:lnSpc>
                          <a:spcPct val="150000"/>
                        </a:lnSpc>
                      </a:pPr>
                      <a:r>
                        <a:rPr lang="en-US" altLang="zh-CN" sz="1000" dirty="0"/>
                        <a:t>Sigen PV 50M1-HYB</a:t>
                      </a:r>
                    </a:p>
                    <a:p>
                      <a:pPr marL="0" marR="0" lvl="0" indent="0" algn="ctr" defTabSz="1219200" rtl="0" eaLnBrk="1" fontAlgn="auto" latinLnBrk="0" hangingPunct="1">
                        <a:lnSpc>
                          <a:spcPct val="150000"/>
                        </a:lnSpc>
                        <a:spcBef>
                          <a:spcPts val="0"/>
                        </a:spcBef>
                        <a:spcAft>
                          <a:spcPts val="0"/>
                        </a:spcAft>
                        <a:buClrTx/>
                        <a:buSzTx/>
                        <a:buFontTx/>
                        <a:buNone/>
                        <a:tabLst/>
                        <a:defRPr/>
                      </a:pPr>
                      <a:r>
                        <a:rPr lang="en-US" altLang="zh-CN" sz="1000" dirty="0"/>
                        <a:t>Sigen PV 60M1-HYB</a:t>
                      </a:r>
                      <a:endParaRPr lang="zh-CN" altLang="en-US" sz="1000" dirty="0">
                        <a:latin typeface="+mn-lt"/>
                      </a:endParaRPr>
                    </a:p>
                    <a:p>
                      <a:pPr marL="0" marR="0" lvl="0" indent="0" algn="ctr" defTabSz="1219200" rtl="0" eaLnBrk="1" fontAlgn="auto" latinLnBrk="0" hangingPunct="1">
                        <a:lnSpc>
                          <a:spcPct val="150000"/>
                        </a:lnSpc>
                        <a:spcBef>
                          <a:spcPts val="0"/>
                        </a:spcBef>
                        <a:spcAft>
                          <a:spcPts val="0"/>
                        </a:spcAft>
                        <a:buClrTx/>
                        <a:buSzTx/>
                        <a:buFontTx/>
                        <a:buNone/>
                        <a:tabLst/>
                        <a:defRPr/>
                      </a:pPr>
                      <a:r>
                        <a:rPr lang="en-US" altLang="zh-CN" sz="1000" dirty="0"/>
                        <a:t>Sigen PV 80M1-HYB</a:t>
                      </a:r>
                      <a:endParaRPr lang="zh-CN" altLang="en-US" sz="1000" dirty="0">
                        <a:latin typeface="+mn-lt"/>
                      </a:endParaRPr>
                    </a:p>
                    <a:p>
                      <a:pPr algn="ctr">
                        <a:lnSpc>
                          <a:spcPct val="150000"/>
                        </a:lnSpc>
                      </a:pPr>
                      <a:r>
                        <a:rPr lang="en-US" altLang="zh-CN" sz="1000" dirty="0"/>
                        <a:t>Sigen PV 100M1-HYB</a:t>
                      </a:r>
                    </a:p>
                    <a:p>
                      <a:pPr marL="0" marR="0" lvl="0" indent="0" algn="ctr" defTabSz="1219200" rtl="0" eaLnBrk="1" fontAlgn="auto" latinLnBrk="0" hangingPunct="1">
                        <a:lnSpc>
                          <a:spcPct val="150000"/>
                        </a:lnSpc>
                        <a:spcBef>
                          <a:spcPts val="0"/>
                        </a:spcBef>
                        <a:spcAft>
                          <a:spcPts val="0"/>
                        </a:spcAft>
                        <a:buClrTx/>
                        <a:buSzTx/>
                        <a:buFontTx/>
                        <a:buNone/>
                        <a:tabLst/>
                        <a:defRPr/>
                      </a:pPr>
                      <a:r>
                        <a:rPr lang="en-US" altLang="zh-CN" sz="1000" dirty="0"/>
                        <a:t>Sigen PV 110M1-HYB</a:t>
                      </a:r>
                      <a:endParaRPr lang="zh-CN" altLang="en-US" sz="1000" dirty="0">
                        <a:latin typeface="+mn-lt"/>
                      </a:endParaRPr>
                    </a:p>
                    <a:p>
                      <a:pPr marL="0" marR="0" lvl="0" indent="0" algn="ctr" defTabSz="1219200" rtl="0" eaLnBrk="1" fontAlgn="auto" latinLnBrk="0" hangingPunct="1">
                        <a:lnSpc>
                          <a:spcPct val="150000"/>
                        </a:lnSpc>
                        <a:spcBef>
                          <a:spcPts val="0"/>
                        </a:spcBef>
                        <a:spcAft>
                          <a:spcPts val="0"/>
                        </a:spcAft>
                        <a:buClrTx/>
                        <a:buSzTx/>
                        <a:buFontTx/>
                        <a:buNone/>
                        <a:tabLst/>
                        <a:defRPr/>
                      </a:pPr>
                      <a:r>
                        <a:rPr lang="en-US" altLang="zh-CN" sz="1000" dirty="0"/>
                        <a:t>Sigen PV 125M1-HYB </a:t>
                      </a:r>
                      <a:r>
                        <a:rPr lang="en-US" altLang="zh-CN" sz="1000" b="1" dirty="0">
                          <a:solidFill>
                            <a:srgbClr val="00A5B5"/>
                          </a:solidFill>
                        </a:rPr>
                        <a:t>(Coming Soon)</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000" dirty="0">
                          <a:latin typeface="+mn-lt"/>
                        </a:rPr>
                        <a:t>Sigen Gateway B-INV-15</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6594863"/>
                  </a:ext>
                </a:extLst>
              </a:tr>
              <a:tr h="764113">
                <a:tc>
                  <a:txBody>
                    <a:bodyPr/>
                    <a:lstStyle/>
                    <a:p>
                      <a:pPr algn="ctr">
                        <a:lnSpc>
                          <a:spcPct val="150000"/>
                        </a:lnSpc>
                      </a:pPr>
                      <a:r>
                        <a:rPr lang="en-US" altLang="zh-CN" sz="1000" dirty="0"/>
                        <a:t>Sigen PV 50M1-HYB</a:t>
                      </a:r>
                    </a:p>
                    <a:p>
                      <a:pPr marL="0" marR="0" lvl="0" indent="0" algn="ctr" defTabSz="1219200" rtl="0" eaLnBrk="1" fontAlgn="auto" latinLnBrk="0" hangingPunct="1">
                        <a:lnSpc>
                          <a:spcPct val="150000"/>
                        </a:lnSpc>
                        <a:spcBef>
                          <a:spcPts val="0"/>
                        </a:spcBef>
                        <a:spcAft>
                          <a:spcPts val="0"/>
                        </a:spcAft>
                        <a:buClrTx/>
                        <a:buSzTx/>
                        <a:buFontTx/>
                        <a:buNone/>
                        <a:tabLst/>
                        <a:defRPr/>
                      </a:pPr>
                      <a:r>
                        <a:rPr lang="en-US" altLang="zh-CN" sz="1000" dirty="0"/>
                        <a:t>Sigen PV 60M1-HYB</a:t>
                      </a:r>
                      <a:endParaRPr lang="zh-CN" altLang="en-US" sz="1000" dirty="0">
                        <a:latin typeface="+mn-lt"/>
                      </a:endParaRPr>
                    </a:p>
                    <a:p>
                      <a:pPr marL="0" marR="0" lvl="0" indent="0" algn="ctr" defTabSz="1219200" rtl="0" eaLnBrk="1" fontAlgn="auto" latinLnBrk="0" hangingPunct="1">
                        <a:lnSpc>
                          <a:spcPct val="150000"/>
                        </a:lnSpc>
                        <a:spcBef>
                          <a:spcPts val="0"/>
                        </a:spcBef>
                        <a:spcAft>
                          <a:spcPts val="0"/>
                        </a:spcAft>
                        <a:buClrTx/>
                        <a:buSzTx/>
                        <a:buFontTx/>
                        <a:buNone/>
                        <a:tabLst/>
                        <a:defRPr/>
                      </a:pPr>
                      <a:r>
                        <a:rPr lang="en-US" altLang="zh-CN" sz="1000" dirty="0"/>
                        <a:t>Sigen PV 80M1-HYB</a:t>
                      </a:r>
                      <a:endParaRPr lang="zh-CN" altLang="en-US" sz="1000" dirty="0">
                        <a:latin typeface="+mn-lt"/>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altLang="zh-CN" sz="1000" dirty="0">
                          <a:latin typeface="+mn-lt"/>
                        </a:rPr>
                        <a:t>Sigen Gateway B-INV-24</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0658596"/>
                  </a:ext>
                </a:extLst>
              </a:tr>
            </a:tbl>
          </a:graphicData>
        </a:graphic>
      </p:graphicFrame>
      <p:sp>
        <p:nvSpPr>
          <p:cNvPr id="15" name="文本框 14">
            <a:extLst>
              <a:ext uri="{FF2B5EF4-FFF2-40B4-BE49-F238E27FC236}">
                <a16:creationId xmlns:a16="http://schemas.microsoft.com/office/drawing/2014/main" id="{698EF2AF-31D9-B063-0429-8F9B2007C6F6}"/>
              </a:ext>
            </a:extLst>
          </p:cNvPr>
          <p:cNvSpPr txBox="1"/>
          <p:nvPr/>
        </p:nvSpPr>
        <p:spPr>
          <a:xfrm>
            <a:off x="6431880" y="5652124"/>
            <a:ext cx="4621769" cy="993862"/>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Note: </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More than 1 Sigen Gateway B-INV-15/24 can be connected to Sigen Gateway Main Cabinet through busbar connection on site if the inverter number is more than 15 or 24.</a:t>
            </a:r>
          </a:p>
        </p:txBody>
      </p:sp>
      <p:sp>
        <p:nvSpPr>
          <p:cNvPr id="14" name="文本框 13">
            <a:extLst>
              <a:ext uri="{FF2B5EF4-FFF2-40B4-BE49-F238E27FC236}">
                <a16:creationId xmlns:a16="http://schemas.microsoft.com/office/drawing/2014/main" id="{9B895BFC-8742-F234-DA03-62B370D48EEB}"/>
              </a:ext>
            </a:extLst>
          </p:cNvPr>
          <p:cNvSpPr txBox="1"/>
          <p:nvPr/>
        </p:nvSpPr>
        <p:spPr>
          <a:xfrm>
            <a:off x="615357" y="5652124"/>
            <a:ext cx="5207161" cy="993862"/>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Note: </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The Sigen Gateway </a:t>
            </a:r>
            <a:r>
              <a:rPr kumimoji="0" lang="en-US" altLang="zh-CN" sz="1000" b="0" i="0" u="none" strike="noStrike" kern="1200" cap="none" spc="0" normalizeH="0" baseline="0" noProof="0" dirty="0" err="1">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Cxxxx</a:t>
            </a:r>
            <a:r>
              <a:rPr kumimoji="0" lang="en-US" altLang="zh-CN" sz="1000" b="0" i="0" u="none" strike="noStrike" kern="120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-B-ST and Sigen Gateway </a:t>
            </a:r>
            <a:r>
              <a:rPr kumimoji="0" lang="en-US" altLang="zh-CN" sz="1000" b="0" i="0" u="none" strike="noStrike" kern="1200" cap="none" spc="0" normalizeH="0" baseline="0" noProof="0" dirty="0" err="1">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Cxxxx</a:t>
            </a:r>
            <a:r>
              <a:rPr kumimoji="0" lang="en-US" altLang="zh-CN" sz="1000" b="0" i="0" u="none" strike="noStrike" kern="120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-B-MN </a:t>
            </a:r>
            <a:r>
              <a:rPr lang="en-US" altLang="zh-CN" sz="1000" dirty="0">
                <a:solidFill>
                  <a:srgbClr val="00A5B5"/>
                </a:solidFill>
                <a:latin typeface="Poppins" panose="00000500000000000000" pitchFamily="2" charset="0"/>
                <a:ea typeface="思源黑体 CN Light" panose="020B0300000000000000" pitchFamily="34" charset="-122"/>
                <a:sym typeface="Poppins" panose="00000500000000000000" pitchFamily="2" charset="0"/>
              </a:rPr>
              <a:t>are not allowed to</a:t>
            </a:r>
            <a:r>
              <a:rPr kumimoji="0" lang="en-US" altLang="zh-CN" sz="1000" b="0" i="0" u="none" strike="noStrike" kern="1200" cap="none" spc="0" normalizeH="0" baseline="0" noProof="0" dirty="0">
                <a:ln>
                  <a:noFill/>
                </a:ln>
                <a:solidFill>
                  <a:srgbClr val="00A5B5"/>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 be mix-used with different power series. For example: Sigen Gateway C1600-B-ST can only be connected with Sigen Gateway C1600-B-MN</a:t>
            </a:r>
          </a:p>
        </p:txBody>
      </p:sp>
    </p:spTree>
    <p:extLst>
      <p:ext uri="{BB962C8B-B14F-4D97-AF65-F5344CB8AC3E}">
        <p14:creationId xmlns:p14="http://schemas.microsoft.com/office/powerpoint/2010/main" val="1550600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圆角 39">
            <a:extLst>
              <a:ext uri="{FF2B5EF4-FFF2-40B4-BE49-F238E27FC236}">
                <a16:creationId xmlns:a16="http://schemas.microsoft.com/office/drawing/2014/main" id="{20770D78-E346-9D51-F085-C4ABEE83BDC7}"/>
              </a:ext>
            </a:extLst>
          </p:cNvPr>
          <p:cNvSpPr/>
          <p:nvPr/>
        </p:nvSpPr>
        <p:spPr>
          <a:xfrm>
            <a:off x="889009" y="2421359"/>
            <a:ext cx="10318268" cy="495625"/>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CE1394BA-C344-0965-3B9D-7DBFD87A6102}"/>
              </a:ext>
            </a:extLst>
          </p:cNvPr>
          <p:cNvSpPr/>
          <p:nvPr/>
        </p:nvSpPr>
        <p:spPr>
          <a:xfrm>
            <a:off x="889009" y="1381611"/>
            <a:ext cx="10318268" cy="876307"/>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3">
            <a:extLst>
              <a:ext uri="{FF2B5EF4-FFF2-40B4-BE49-F238E27FC236}">
                <a16:creationId xmlns:a16="http://schemas.microsoft.com/office/drawing/2014/main" id="{FD179F76-4D22-B733-9A31-846E641DE84F}"/>
              </a:ext>
            </a:extLst>
          </p:cNvPr>
          <p:cNvSpPr txBox="1">
            <a:spLocks/>
          </p:cNvSpPr>
          <p:nvPr/>
        </p:nvSpPr>
        <p:spPr>
          <a:xfrm>
            <a:off x="615357" y="341801"/>
            <a:ext cx="9763083" cy="508001"/>
          </a:xfrm>
          <a:prstGeom prst="rect">
            <a:avLst/>
          </a:prstGeom>
        </p:spPr>
        <p:txBody>
          <a:bodyPr/>
          <a:lst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3200" b="1" dirty="0">
                <a:solidFill>
                  <a:prstClr val="black"/>
                </a:solidFill>
                <a:latin typeface="Poppins" panose="00000500000000000000" pitchFamily="2" charset="0"/>
                <a:ea typeface="思源黑体 CN Light" panose="020B0300000000000000" pitchFamily="34" charset="-122"/>
                <a:cs typeface="+mn-ea"/>
                <a:sym typeface="Poppins" panose="00000500000000000000" pitchFamily="2" charset="0"/>
              </a:rPr>
              <a:t>1200~1600 kW Project Gateway Configuration</a:t>
            </a:r>
          </a:p>
        </p:txBody>
      </p:sp>
      <p:graphicFrame>
        <p:nvGraphicFramePr>
          <p:cNvPr id="13" name="表格 12">
            <a:extLst>
              <a:ext uri="{FF2B5EF4-FFF2-40B4-BE49-F238E27FC236}">
                <a16:creationId xmlns:a16="http://schemas.microsoft.com/office/drawing/2014/main" id="{CB6C2748-0A82-A7F9-1381-73CE2A2AA793}"/>
              </a:ext>
            </a:extLst>
          </p:cNvPr>
          <p:cNvGraphicFramePr>
            <a:graphicFrameLocks noGrp="1"/>
          </p:cNvGraphicFramePr>
          <p:nvPr>
            <p:extLst>
              <p:ext uri="{D42A27DB-BD31-4B8C-83A1-F6EECF244321}">
                <p14:modId xmlns:p14="http://schemas.microsoft.com/office/powerpoint/2010/main" val="1879393640"/>
              </p:ext>
            </p:extLst>
          </p:nvPr>
        </p:nvGraphicFramePr>
        <p:xfrm>
          <a:off x="889010" y="1451792"/>
          <a:ext cx="6706517" cy="74168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Main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1 * Sigen Gateway C1600-B-MN</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r h="370840">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rgbClr val="00A5B5"/>
                          </a:solidFill>
                        </a:rPr>
                        <a:t>Sigen Gateway Smart Load Cabinet:</a:t>
                      </a:r>
                      <a:endParaRPr lang="zh-CN" altLang="en-US" sz="1200" b="1" dirty="0">
                        <a:solidFill>
                          <a:srgbClr val="00A5B5"/>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chemeClr val="tx1"/>
                          </a:solidFill>
                        </a:rPr>
                        <a:t>1 * Sigen Gateway C1600-B-ST</a:t>
                      </a:r>
                      <a:endParaRPr lang="zh-CN" altLang="en-US" sz="12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1530227"/>
                  </a:ext>
                </a:extLst>
              </a:tr>
            </a:tbl>
          </a:graphicData>
        </a:graphic>
      </p:graphicFrame>
      <p:sp>
        <p:nvSpPr>
          <p:cNvPr id="15" name="椭圆 14">
            <a:extLst>
              <a:ext uri="{FF2B5EF4-FFF2-40B4-BE49-F238E27FC236}">
                <a16:creationId xmlns:a16="http://schemas.microsoft.com/office/drawing/2014/main" id="{BCA2B603-08CB-0C21-7C87-D63671553E2B}"/>
              </a:ext>
            </a:extLst>
          </p:cNvPr>
          <p:cNvSpPr/>
          <p:nvPr/>
        </p:nvSpPr>
        <p:spPr>
          <a:xfrm>
            <a:off x="7504456" y="1551977"/>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6" name="椭圆 15">
            <a:extLst>
              <a:ext uri="{FF2B5EF4-FFF2-40B4-BE49-F238E27FC236}">
                <a16:creationId xmlns:a16="http://schemas.microsoft.com/office/drawing/2014/main" id="{0785770A-361B-7776-42E8-4CA295C43DD4}"/>
              </a:ext>
            </a:extLst>
          </p:cNvPr>
          <p:cNvSpPr/>
          <p:nvPr/>
        </p:nvSpPr>
        <p:spPr>
          <a:xfrm>
            <a:off x="7504456" y="1927943"/>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7" name="椭圆 16">
            <a:extLst>
              <a:ext uri="{FF2B5EF4-FFF2-40B4-BE49-F238E27FC236}">
                <a16:creationId xmlns:a16="http://schemas.microsoft.com/office/drawing/2014/main" id="{17AA4C36-0FD2-D0DB-77C7-9B3B5BDE0A25}"/>
              </a:ext>
            </a:extLst>
          </p:cNvPr>
          <p:cNvSpPr/>
          <p:nvPr/>
        </p:nvSpPr>
        <p:spPr>
          <a:xfrm>
            <a:off x="9598302" y="1923222"/>
            <a:ext cx="182142" cy="18214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Wingdings 2" panose="05020102010507070707" pitchFamily="18" charset="2"/>
              </a:rPr>
              <a:t></a:t>
            </a:r>
            <a:endPar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sp>
        <p:nvSpPr>
          <p:cNvPr id="18" name="文本框 17">
            <a:extLst>
              <a:ext uri="{FF2B5EF4-FFF2-40B4-BE49-F238E27FC236}">
                <a16:creationId xmlns:a16="http://schemas.microsoft.com/office/drawing/2014/main" id="{FB4C0730-6683-08B1-68B0-A4BE7DE562AD}"/>
              </a:ext>
            </a:extLst>
          </p:cNvPr>
          <p:cNvSpPr txBox="1"/>
          <p:nvPr/>
        </p:nvSpPr>
        <p:spPr>
          <a:xfrm>
            <a:off x="7756731" y="1865126"/>
            <a:ext cx="1621892" cy="338554"/>
          </a:xfrm>
          <a:prstGeom prst="rect">
            <a:avLst/>
          </a:prstGeom>
          <a:noFill/>
        </p:spPr>
        <p:txBody>
          <a:bodyPr wrap="square" rtlCol="0">
            <a:spAutoFit/>
          </a:bodyPr>
          <a:lstStyle/>
          <a:p>
            <a:r>
              <a:rPr lang="en-US" altLang="zh-CN" sz="800" dirty="0"/>
              <a:t>Need Generation/Smart Load Connection</a:t>
            </a:r>
            <a:endParaRPr lang="zh-CN" altLang="en-US" sz="800" dirty="0"/>
          </a:p>
        </p:txBody>
      </p:sp>
      <p:sp>
        <p:nvSpPr>
          <p:cNvPr id="19" name="文本框 18">
            <a:extLst>
              <a:ext uri="{FF2B5EF4-FFF2-40B4-BE49-F238E27FC236}">
                <a16:creationId xmlns:a16="http://schemas.microsoft.com/office/drawing/2014/main" id="{F3147B2D-E2B3-BDE5-E510-BC57D8912C74}"/>
              </a:ext>
            </a:extLst>
          </p:cNvPr>
          <p:cNvSpPr txBox="1"/>
          <p:nvPr/>
        </p:nvSpPr>
        <p:spPr>
          <a:xfrm>
            <a:off x="9832339" y="1865126"/>
            <a:ext cx="1374938" cy="338554"/>
          </a:xfrm>
          <a:prstGeom prst="rect">
            <a:avLst/>
          </a:prstGeom>
          <a:noFill/>
        </p:spPr>
        <p:txBody>
          <a:bodyPr wrap="square" rtlCol="0">
            <a:spAutoFit/>
          </a:bodyPr>
          <a:lstStyle/>
          <a:p>
            <a:r>
              <a:rPr lang="en-US" altLang="zh-CN" sz="800" dirty="0"/>
              <a:t>No Generation/Smart Load Connection</a:t>
            </a:r>
            <a:endParaRPr lang="zh-CN" altLang="en-US" sz="800" dirty="0"/>
          </a:p>
        </p:txBody>
      </p:sp>
      <p:sp>
        <p:nvSpPr>
          <p:cNvPr id="22" name="文本框 21">
            <a:extLst>
              <a:ext uri="{FF2B5EF4-FFF2-40B4-BE49-F238E27FC236}">
                <a16:creationId xmlns:a16="http://schemas.microsoft.com/office/drawing/2014/main" id="{40DD43EC-8171-EC12-4FB8-C100B66C7B25}"/>
              </a:ext>
            </a:extLst>
          </p:cNvPr>
          <p:cNvSpPr txBox="1"/>
          <p:nvPr/>
        </p:nvSpPr>
        <p:spPr>
          <a:xfrm>
            <a:off x="7756731" y="1543021"/>
            <a:ext cx="1828800" cy="215444"/>
          </a:xfrm>
          <a:prstGeom prst="rect">
            <a:avLst/>
          </a:prstGeom>
          <a:noFill/>
        </p:spPr>
        <p:txBody>
          <a:bodyPr wrap="square" rtlCol="0">
            <a:spAutoFit/>
          </a:bodyPr>
          <a:lstStyle/>
          <a:p>
            <a:r>
              <a:rPr lang="en-US" altLang="zh-CN" sz="800" dirty="0"/>
              <a:t>Standard in all scenario</a:t>
            </a:r>
            <a:endParaRPr lang="zh-CN" altLang="en-US" sz="800" dirty="0"/>
          </a:p>
        </p:txBody>
      </p:sp>
      <p:graphicFrame>
        <p:nvGraphicFramePr>
          <p:cNvPr id="24" name="表格 23">
            <a:extLst>
              <a:ext uri="{FF2B5EF4-FFF2-40B4-BE49-F238E27FC236}">
                <a16:creationId xmlns:a16="http://schemas.microsoft.com/office/drawing/2014/main" id="{47A539A1-141D-66AE-35A1-4D6FA72574F8}"/>
              </a:ext>
            </a:extLst>
          </p:cNvPr>
          <p:cNvGraphicFramePr>
            <a:graphicFrameLocks noGrp="1"/>
          </p:cNvGraphicFramePr>
          <p:nvPr>
            <p:extLst>
              <p:ext uri="{D42A27DB-BD31-4B8C-83A1-F6EECF244321}">
                <p14:modId xmlns:p14="http://schemas.microsoft.com/office/powerpoint/2010/main" val="3137307826"/>
              </p:ext>
            </p:extLst>
          </p:nvPr>
        </p:nvGraphicFramePr>
        <p:xfrm>
          <a:off x="889010" y="2497374"/>
          <a:ext cx="6706517" cy="37084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Inverter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1 * Sigen Gateway B-INV-15</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bl>
          </a:graphicData>
        </a:graphic>
      </p:graphicFrame>
      <p:sp>
        <p:nvSpPr>
          <p:cNvPr id="31" name="椭圆 30">
            <a:extLst>
              <a:ext uri="{FF2B5EF4-FFF2-40B4-BE49-F238E27FC236}">
                <a16:creationId xmlns:a16="http://schemas.microsoft.com/office/drawing/2014/main" id="{3D3BEBDA-4EEB-98AC-A26D-9485572092F3}"/>
              </a:ext>
            </a:extLst>
          </p:cNvPr>
          <p:cNvSpPr/>
          <p:nvPr/>
        </p:nvSpPr>
        <p:spPr>
          <a:xfrm>
            <a:off x="7504456" y="2591723"/>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36" name="文本框 35">
            <a:extLst>
              <a:ext uri="{FF2B5EF4-FFF2-40B4-BE49-F238E27FC236}">
                <a16:creationId xmlns:a16="http://schemas.microsoft.com/office/drawing/2014/main" id="{24A93E4D-98F0-57DA-34FA-9C06FE0EAA16}"/>
              </a:ext>
            </a:extLst>
          </p:cNvPr>
          <p:cNvSpPr txBox="1"/>
          <p:nvPr/>
        </p:nvSpPr>
        <p:spPr>
          <a:xfrm>
            <a:off x="7756730" y="2513517"/>
            <a:ext cx="3380415" cy="338554"/>
          </a:xfrm>
          <a:prstGeom prst="rect">
            <a:avLst/>
          </a:prstGeom>
          <a:noFill/>
        </p:spPr>
        <p:txBody>
          <a:bodyPr wrap="square" rtlCol="0">
            <a:spAutoFit/>
          </a:bodyPr>
          <a:lstStyle/>
          <a:p>
            <a:r>
              <a:rPr lang="da-DK" altLang="zh-CN" sz="800" b="1" dirty="0">
                <a:solidFill>
                  <a:srgbClr val="00A5B5"/>
                </a:solidFill>
              </a:rPr>
              <a:t>Support all power range of Sigen HYB inverter (50~125kW)</a:t>
            </a:r>
            <a:br>
              <a:rPr lang="da-DK" altLang="zh-CN" sz="800" b="1" dirty="0">
                <a:solidFill>
                  <a:srgbClr val="00A5B5"/>
                </a:solidFill>
              </a:rPr>
            </a:br>
            <a:r>
              <a:rPr lang="da-DK" altLang="zh-CN" sz="800" b="1" dirty="0">
                <a:solidFill>
                  <a:srgbClr val="00A5B5"/>
                </a:solidFill>
              </a:rPr>
              <a:t>Maximum capacity for inverter input: 1,600kW</a:t>
            </a:r>
          </a:p>
        </p:txBody>
      </p:sp>
      <p:graphicFrame>
        <p:nvGraphicFramePr>
          <p:cNvPr id="38" name="表格 37">
            <a:extLst>
              <a:ext uri="{FF2B5EF4-FFF2-40B4-BE49-F238E27FC236}">
                <a16:creationId xmlns:a16="http://schemas.microsoft.com/office/drawing/2014/main" id="{53D919FE-53A8-62C9-4D52-2A5735B3E900}"/>
              </a:ext>
            </a:extLst>
          </p:cNvPr>
          <p:cNvGraphicFramePr>
            <a:graphicFrameLocks noGrp="1"/>
          </p:cNvGraphicFramePr>
          <p:nvPr>
            <p:extLst>
              <p:ext uri="{D42A27DB-BD31-4B8C-83A1-F6EECF244321}">
                <p14:modId xmlns:p14="http://schemas.microsoft.com/office/powerpoint/2010/main" val="1724171242"/>
              </p:ext>
            </p:extLst>
          </p:nvPr>
        </p:nvGraphicFramePr>
        <p:xfrm>
          <a:off x="889009" y="3253675"/>
          <a:ext cx="10345642" cy="2114169"/>
        </p:xfrm>
        <a:graphic>
          <a:graphicData uri="http://schemas.openxmlformats.org/drawingml/2006/table">
            <a:tbl>
              <a:tblPr firstRow="1" bandRow="1">
                <a:tableStyleId>{F5AB1C69-6EDB-4FF4-983F-18BD219EF322}</a:tableStyleId>
              </a:tblPr>
              <a:tblGrid>
                <a:gridCol w="1600562">
                  <a:extLst>
                    <a:ext uri="{9D8B030D-6E8A-4147-A177-3AD203B41FA5}">
                      <a16:colId xmlns:a16="http://schemas.microsoft.com/office/drawing/2014/main" val="2258342405"/>
                    </a:ext>
                  </a:extLst>
                </a:gridCol>
                <a:gridCol w="208280">
                  <a:extLst>
                    <a:ext uri="{9D8B030D-6E8A-4147-A177-3AD203B41FA5}">
                      <a16:colId xmlns:a16="http://schemas.microsoft.com/office/drawing/2014/main" val="4035501324"/>
                    </a:ext>
                  </a:extLst>
                </a:gridCol>
                <a:gridCol w="1754009">
                  <a:extLst>
                    <a:ext uri="{9D8B030D-6E8A-4147-A177-3AD203B41FA5}">
                      <a16:colId xmlns:a16="http://schemas.microsoft.com/office/drawing/2014/main" val="4249460177"/>
                    </a:ext>
                  </a:extLst>
                </a:gridCol>
                <a:gridCol w="1928917">
                  <a:extLst>
                    <a:ext uri="{9D8B030D-6E8A-4147-A177-3AD203B41FA5}">
                      <a16:colId xmlns:a16="http://schemas.microsoft.com/office/drawing/2014/main" val="89046801"/>
                    </a:ext>
                  </a:extLst>
                </a:gridCol>
                <a:gridCol w="1908893">
                  <a:extLst>
                    <a:ext uri="{9D8B030D-6E8A-4147-A177-3AD203B41FA5}">
                      <a16:colId xmlns:a16="http://schemas.microsoft.com/office/drawing/2014/main" val="1511852126"/>
                    </a:ext>
                  </a:extLst>
                </a:gridCol>
                <a:gridCol w="1268146">
                  <a:extLst>
                    <a:ext uri="{9D8B030D-6E8A-4147-A177-3AD203B41FA5}">
                      <a16:colId xmlns:a16="http://schemas.microsoft.com/office/drawing/2014/main" val="491304397"/>
                    </a:ext>
                  </a:extLst>
                </a:gridCol>
                <a:gridCol w="1676835">
                  <a:extLst>
                    <a:ext uri="{9D8B030D-6E8A-4147-A177-3AD203B41FA5}">
                      <a16:colId xmlns:a16="http://schemas.microsoft.com/office/drawing/2014/main" val="2057307081"/>
                    </a:ext>
                  </a:extLst>
                </a:gridCol>
              </a:tblGrid>
              <a:tr h="212512">
                <a:tc gridSpan="7">
                  <a:txBody>
                    <a:bodyPr/>
                    <a:lstStyle/>
                    <a:p>
                      <a:pPr algn="ctr"/>
                      <a:r>
                        <a:rPr lang="en-US" altLang="zh-CN" sz="1000" dirty="0"/>
                        <a:t>Typical Configuration of 1 * INV Cabinet</a:t>
                      </a:r>
                      <a:endParaRPr lang="zh-CN" altLang="en-US" sz="1000" dirty="0"/>
                    </a:p>
                  </a:txBody>
                  <a:tcPr anchor="ctr"/>
                </a:tc>
                <a:tc hMerge="1">
                  <a:txBody>
                    <a:bodyPr/>
                    <a:lstStyle/>
                    <a:p>
                      <a:endParaRPr lang="zh-CN" altLang="en-US"/>
                    </a:p>
                  </a:txBody>
                  <a:tcPr/>
                </a:tc>
                <a:tc hMerge="1">
                  <a:txBody>
                    <a:bodyPr/>
                    <a:lstStyle/>
                    <a:p>
                      <a:endParaRPr lang="zh-CN" altLang="en-US" sz="1200" dirty="0"/>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algn="ctr"/>
                      <a:endParaRPr lang="zh-CN" altLang="en-US" sz="900" dirty="0"/>
                    </a:p>
                  </a:txBody>
                  <a:tcPr/>
                </a:tc>
                <a:tc hMerge="1">
                  <a:txBody>
                    <a:bodyPr/>
                    <a:lstStyle/>
                    <a:p>
                      <a:pPr algn="ctr"/>
                      <a:endParaRPr lang="zh-CN" altLang="en-US" sz="900" dirty="0"/>
                    </a:p>
                  </a:txBody>
                  <a:tcPr/>
                </a:tc>
                <a:extLst>
                  <a:ext uri="{0D108BD9-81ED-4DB2-BD59-A6C34878D82A}">
                    <a16:rowId xmlns:a16="http://schemas.microsoft.com/office/drawing/2014/main" val="3603722665"/>
                  </a:ext>
                </a:extLst>
              </a:tr>
              <a:tr h="212512">
                <a:tc>
                  <a:txBody>
                    <a:bodyPr/>
                    <a:lstStyle/>
                    <a:p>
                      <a:r>
                        <a:rPr lang="en-US" altLang="zh-CN" sz="1000" b="1" dirty="0">
                          <a:solidFill>
                            <a:srgbClr val="00A5B5"/>
                          </a:solidFill>
                        </a:rPr>
                        <a:t>INV Model Selected</a:t>
                      </a:r>
                      <a:endParaRPr lang="zh-CN" altLang="en-US" sz="1000" b="1" dirty="0">
                        <a:solidFill>
                          <a:srgbClr val="00A5B5"/>
                        </a:solidFill>
                      </a:endParaRPr>
                    </a:p>
                  </a:txBody>
                  <a:tcPr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r>
                        <a:rPr lang="en-US" altLang="zh-CN" sz="1000" b="1" dirty="0">
                          <a:solidFill>
                            <a:srgbClr val="00A5B5"/>
                          </a:solidFill>
                        </a:rPr>
                        <a:t>Recommended Inverter No.</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INV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BESS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Backup Period</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Remark</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4889494"/>
                  </a:ext>
                </a:extLst>
              </a:tr>
              <a:tr h="212512">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100M1-HYB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13~15</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1,500kW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3,795kWh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2.5h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4">
                  <a:txBody>
                    <a:bodyPr/>
                    <a:lstStyle/>
                    <a:p>
                      <a:r>
                        <a:rPr lang="en-US" altLang="zh-CN" sz="900" dirty="0"/>
                        <a:t>Maximum INV capacity: 1,600kW</a:t>
                      </a:r>
                    </a:p>
                    <a:p>
                      <a:r>
                        <a:rPr lang="en-US" altLang="zh-CN" sz="900" dirty="0"/>
                        <a:t>Maximum ESS capacity: 3,795kWh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17469271"/>
                  </a:ext>
                </a:extLst>
              </a:tr>
              <a:tr h="212512">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110M1-HYB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11~14</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1,540kW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3,542kWh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2.3h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zh-CN" altLang="en-US" sz="900" dirty="0"/>
                    </a:p>
                  </a:txBody>
                  <a:tcPr/>
                </a:tc>
                <a:extLst>
                  <a:ext uri="{0D108BD9-81ED-4DB2-BD59-A6C34878D82A}">
                    <a16:rowId xmlns:a16="http://schemas.microsoft.com/office/drawing/2014/main" val="1520911121"/>
                  </a:ext>
                </a:extLst>
              </a:tr>
              <a:tr h="0">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125M1-HYB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10~12</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1,500kW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3,036kWh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2.0h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zh-CN" altLang="en-US" sz="900" dirty="0"/>
                    </a:p>
                  </a:txBody>
                  <a:tcPr/>
                </a:tc>
                <a:extLst>
                  <a:ext uri="{0D108BD9-81ED-4DB2-BD59-A6C34878D82A}">
                    <a16:rowId xmlns:a16="http://schemas.microsoft.com/office/drawing/2014/main" val="1908077593"/>
                  </a:ext>
                </a:extLst>
              </a:tr>
              <a:tr h="0">
                <a:tc>
                  <a:txBody>
                    <a:bodyPr/>
                    <a:lstStyle/>
                    <a:p>
                      <a:pPr marL="0" marR="0" lvl="0" indent="0" algn="l" defTabSz="1219200" rtl="0" eaLnBrk="1" fontAlgn="auto" latinLnBrk="0" hangingPunct="1">
                        <a:lnSpc>
                          <a:spcPct val="15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100M1-HYB</a:t>
                      </a:r>
                    </a:p>
                    <a:p>
                      <a:pPr marL="0" marR="0" lvl="0" indent="0" algn="l" defTabSz="1219200" rtl="0" eaLnBrk="1" fontAlgn="auto" latinLnBrk="0" hangingPunct="1">
                        <a:lnSpc>
                          <a:spcPct val="15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110M1-HYB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lnSpc>
                          <a:spcPct val="150000"/>
                        </a:lnSpc>
                      </a:pPr>
                      <a:r>
                        <a:rPr lang="en-US" altLang="zh-CN" sz="900" dirty="0"/>
                        <a:t>5 * 100kW</a:t>
                      </a:r>
                      <a:br>
                        <a:rPr lang="en-US" altLang="zh-CN" sz="900" dirty="0"/>
                      </a:br>
                      <a:r>
                        <a:rPr lang="en-US" altLang="zh-CN" sz="900" dirty="0"/>
                        <a:t>10 * 110kW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tc>
                <a:tc>
                  <a:txBody>
                    <a:bodyPr/>
                    <a:lstStyle/>
                    <a:p>
                      <a:pPr algn="l"/>
                      <a:r>
                        <a:rPr lang="en-US" altLang="zh-CN" sz="900" dirty="0"/>
                        <a:t>1,600kW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3,795kWh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2.4h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55490223"/>
                  </a:ext>
                </a:extLst>
              </a:tr>
              <a:tr h="355561">
                <a:tc gridSpan="2">
                  <a:txBody>
                    <a:bodyPr/>
                    <a:lstStyle/>
                    <a:p>
                      <a:pPr marL="0" marR="0" lvl="0" indent="0" algn="l" defTabSz="1219200" rtl="0" eaLnBrk="1" fontAlgn="auto" latinLnBrk="0" hangingPunct="1">
                        <a:lnSpc>
                          <a:spcPct val="150000"/>
                        </a:lnSpc>
                        <a:spcBef>
                          <a:spcPts val="0"/>
                        </a:spcBef>
                        <a:spcAft>
                          <a:spcPts val="0"/>
                        </a:spcAft>
                        <a:buClrTx/>
                        <a:buSzTx/>
                        <a:buFontTx/>
                        <a:buNone/>
                        <a:tabLst/>
                        <a:defRPr/>
                      </a:pP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T w="12700" cap="flat" cmpd="sng" algn="ctr">
                      <a:solidFill>
                        <a:schemeClr val="bg1">
                          <a:lumMod val="75000"/>
                        </a:schemeClr>
                      </a:solidFill>
                      <a:prstDash val="solid"/>
                      <a:round/>
                      <a:headEnd type="none" w="med" len="med"/>
                      <a:tailEnd type="none" w="med" len="med"/>
                    </a:lnT>
                    <a:solidFill>
                      <a:schemeClr val="bg1"/>
                    </a:solidFill>
                  </a:tcPr>
                </a:tc>
                <a:tc hMerge="1">
                  <a:txBody>
                    <a:bodyPr/>
                    <a:lstStyle/>
                    <a:p>
                      <a:endParaRPr lang="zh-CN" altLang="en-US"/>
                    </a:p>
                  </a:txBody>
                  <a:tcPr/>
                </a:tc>
                <a:tc>
                  <a:txBody>
                    <a:bodyPr/>
                    <a:lstStyle/>
                    <a:p>
                      <a:pPr algn="l">
                        <a:lnSpc>
                          <a:spcPct val="150000"/>
                        </a:lnSpc>
                      </a:pPr>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endParaRPr lang="zh-CN" altLang="en-US"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75567020"/>
                  </a:ext>
                </a:extLst>
              </a:tr>
            </a:tbl>
          </a:graphicData>
        </a:graphic>
      </p:graphicFrame>
      <p:sp>
        <p:nvSpPr>
          <p:cNvPr id="23" name="文本框 22">
            <a:extLst>
              <a:ext uri="{FF2B5EF4-FFF2-40B4-BE49-F238E27FC236}">
                <a16:creationId xmlns:a16="http://schemas.microsoft.com/office/drawing/2014/main" id="{082372D9-7E94-D640-5AEF-48A15FBDD0E2}"/>
              </a:ext>
            </a:extLst>
          </p:cNvPr>
          <p:cNvSpPr txBox="1"/>
          <p:nvPr/>
        </p:nvSpPr>
        <p:spPr>
          <a:xfrm>
            <a:off x="889009" y="5044394"/>
            <a:ext cx="10345641" cy="1319207"/>
          </a:xfrm>
          <a:prstGeom prst="rect">
            <a:avLst/>
          </a:prstGeom>
          <a:noFill/>
        </p:spPr>
        <p:txBody>
          <a:bodyPr wrap="square" rtlCol="0">
            <a:spAutoFit/>
          </a:bodyPr>
          <a:lstStyle/>
          <a:p>
            <a:pPr>
              <a:lnSpc>
                <a:spcPct val="150000"/>
              </a:lnSpc>
            </a:pPr>
            <a:r>
              <a:rPr lang="en-US" altLang="zh-CN" sz="900" dirty="0"/>
              <a:t>Note: </a:t>
            </a:r>
          </a:p>
          <a:p>
            <a:pPr marL="228600" indent="-228600">
              <a:lnSpc>
                <a:spcPct val="150000"/>
              </a:lnSpc>
              <a:buAutoNum type="arabicPeriod"/>
            </a:pPr>
            <a:r>
              <a:rPr lang="en-US" altLang="zh-CN" sz="900" dirty="0"/>
              <a:t>Since the maximum capacity design of Sigen Gateway B-INV-15 is 1,875kW, so 1 * Sigen Gateway B-INV-15 can meet the power need of inverter within 1600kW, but the backup time is almost 2 hours. If the client want to increase the backup time, the Sigen Gateway B-INV-24 is recommended.</a:t>
            </a:r>
          </a:p>
          <a:p>
            <a:pPr marL="228600" indent="-228600">
              <a:lnSpc>
                <a:spcPct val="150000"/>
              </a:lnSpc>
              <a:buFontTx/>
              <a:buAutoNum type="arabicPeriod"/>
            </a:pPr>
            <a:r>
              <a:rPr lang="en-US" altLang="zh-CN" sz="900" b="1" dirty="0">
                <a:solidFill>
                  <a:srgbClr val="00A5B5"/>
                </a:solidFill>
              </a:rPr>
              <a:t>Sigen PV 100M1-HYB / </a:t>
            </a:r>
            <a:r>
              <a:rPr kumimoji="0" lang="en-US" altLang="zh-CN" sz="900" b="1" i="0" u="none" strike="noStrike" kern="1200" cap="none" spc="0" normalizeH="0" baseline="0" noProof="0" dirty="0">
                <a:ln>
                  <a:noFill/>
                </a:ln>
                <a:solidFill>
                  <a:srgbClr val="00A5B5"/>
                </a:solidFill>
                <a:effectLst/>
                <a:uLnTx/>
                <a:uFillTx/>
                <a:latin typeface="Poppins"/>
                <a:ea typeface="思源黑体 CN Light"/>
                <a:cs typeface="+mn-cs"/>
              </a:rPr>
              <a:t>Sigen PV 110M1-HYB</a:t>
            </a:r>
            <a:r>
              <a:rPr kumimoji="0" lang="zh-CN" altLang="en-US" sz="900" b="1" i="0" u="none" strike="noStrike" kern="1200" cap="none" spc="0" normalizeH="0" baseline="0" noProof="0" dirty="0">
                <a:ln>
                  <a:noFill/>
                </a:ln>
                <a:solidFill>
                  <a:srgbClr val="00A5B5"/>
                </a:solidFill>
                <a:effectLst/>
                <a:uLnTx/>
                <a:uFillTx/>
                <a:latin typeface="Poppins"/>
                <a:ea typeface="思源黑体 CN Light"/>
                <a:cs typeface="+mn-cs"/>
              </a:rPr>
              <a:t> </a:t>
            </a:r>
            <a:r>
              <a:rPr kumimoji="0" lang="en-US" altLang="zh-CN" sz="900" b="1" i="0" u="none" strike="noStrike" kern="1200" cap="none" spc="0" normalizeH="0" baseline="0" noProof="0" dirty="0">
                <a:ln>
                  <a:noFill/>
                </a:ln>
                <a:solidFill>
                  <a:srgbClr val="00A5B5"/>
                </a:solidFill>
                <a:effectLst/>
                <a:uLnTx/>
                <a:uFillTx/>
                <a:latin typeface="Poppins"/>
                <a:ea typeface="思源黑体 CN Light"/>
                <a:cs typeface="+mn-cs"/>
              </a:rPr>
              <a:t>/</a:t>
            </a:r>
            <a:r>
              <a:rPr kumimoji="0" lang="zh-CN" altLang="en-US" sz="900" b="1" i="0" u="none" strike="noStrike" kern="1200" cap="none" spc="0" normalizeH="0" baseline="0" noProof="0" dirty="0">
                <a:ln>
                  <a:noFill/>
                </a:ln>
                <a:solidFill>
                  <a:srgbClr val="00A5B5"/>
                </a:solidFill>
                <a:effectLst/>
                <a:uLnTx/>
                <a:uFillTx/>
                <a:latin typeface="Poppins"/>
                <a:ea typeface="思源黑体 CN Light"/>
                <a:cs typeface="+mn-cs"/>
              </a:rPr>
              <a:t> </a:t>
            </a:r>
            <a:r>
              <a:rPr kumimoji="0" lang="en-US" altLang="zh-CN" sz="900" b="1" i="0" u="none" strike="noStrike" kern="1200" cap="none" spc="0" normalizeH="0" baseline="0" noProof="0" dirty="0">
                <a:ln>
                  <a:noFill/>
                </a:ln>
                <a:solidFill>
                  <a:srgbClr val="00A5B5"/>
                </a:solidFill>
                <a:effectLst/>
                <a:uLnTx/>
                <a:uFillTx/>
                <a:latin typeface="Poppins"/>
                <a:ea typeface="思源黑体 CN Light"/>
                <a:cs typeface="+mn-cs"/>
              </a:rPr>
              <a:t>Sigen PV 125M1-HYB is recommended to be used in the Sigen Gateway B-INV-15; </a:t>
            </a:r>
            <a:r>
              <a:rPr lang="en-US" altLang="zh-CN" sz="900" b="1" dirty="0">
                <a:solidFill>
                  <a:srgbClr val="00A5B5"/>
                </a:solidFill>
                <a:latin typeface="Poppins"/>
                <a:ea typeface="思源黑体 CN Light"/>
              </a:rPr>
              <a:t>Sigen PV 50M1-HYB/</a:t>
            </a:r>
            <a:r>
              <a:rPr lang="en-US" altLang="zh-CN" sz="900" b="1" dirty="0">
                <a:solidFill>
                  <a:srgbClr val="00A5B5"/>
                </a:solidFill>
              </a:rPr>
              <a:t> Sigen PV 60M1-HYB </a:t>
            </a:r>
            <a:r>
              <a:rPr lang="en-US" altLang="zh-CN" sz="900" b="1" dirty="0">
                <a:solidFill>
                  <a:srgbClr val="00A5B5"/>
                </a:solidFill>
                <a:latin typeface="Poppins"/>
                <a:ea typeface="思源黑体 CN Light"/>
              </a:rPr>
              <a:t>/</a:t>
            </a:r>
            <a:r>
              <a:rPr lang="en-US" altLang="zh-CN" sz="900" b="1" dirty="0">
                <a:solidFill>
                  <a:srgbClr val="00A5B5"/>
                </a:solidFill>
              </a:rPr>
              <a:t> Sigen PV </a:t>
            </a:r>
            <a:r>
              <a:rPr lang="en-US" altLang="zh-CN" sz="900" b="1" dirty="0">
                <a:solidFill>
                  <a:srgbClr val="00A5B5"/>
                </a:solidFill>
                <a:latin typeface="Poppins"/>
                <a:ea typeface="思源黑体 CN Light"/>
              </a:rPr>
              <a:t>80M1-HYB is recommended to be used in Sigen Gateway B-IN-24 for longer backup time.</a:t>
            </a:r>
            <a:endParaRPr kumimoji="0" lang="zh-CN" altLang="en-US" sz="900" b="1" i="0" u="none" strike="noStrike" kern="1200" cap="none" spc="0" normalizeH="0" baseline="0" noProof="0" dirty="0">
              <a:ln>
                <a:noFill/>
              </a:ln>
              <a:solidFill>
                <a:srgbClr val="00A5B5"/>
              </a:solidFill>
              <a:effectLst/>
              <a:uLnTx/>
              <a:uFillTx/>
              <a:latin typeface="Poppins"/>
              <a:ea typeface="思源黑体 CN Light"/>
              <a:cs typeface="+mn-cs"/>
            </a:endParaRPr>
          </a:p>
          <a:p>
            <a:pPr marL="228600" indent="-228600">
              <a:lnSpc>
                <a:spcPct val="150000"/>
              </a:lnSpc>
              <a:buFontTx/>
              <a:buAutoNum type="arabicPeriod"/>
            </a:pPr>
            <a:endPar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endParaRPr>
          </a:p>
        </p:txBody>
      </p:sp>
    </p:spTree>
    <p:extLst>
      <p:ext uri="{BB962C8B-B14F-4D97-AF65-F5344CB8AC3E}">
        <p14:creationId xmlns:p14="http://schemas.microsoft.com/office/powerpoint/2010/main" val="569463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7FF93-B56F-6EE7-2A80-79B36E52B6C4}"/>
            </a:ext>
          </a:extLst>
        </p:cNvPr>
        <p:cNvGrpSpPr/>
        <p:nvPr/>
      </p:nvGrpSpPr>
      <p:grpSpPr>
        <a:xfrm>
          <a:off x="0" y="0"/>
          <a:ext cx="0" cy="0"/>
          <a:chOff x="0" y="0"/>
          <a:chExt cx="0" cy="0"/>
        </a:xfrm>
      </p:grpSpPr>
      <p:sp>
        <p:nvSpPr>
          <p:cNvPr id="40" name="矩形: 圆角 39">
            <a:extLst>
              <a:ext uri="{FF2B5EF4-FFF2-40B4-BE49-F238E27FC236}">
                <a16:creationId xmlns:a16="http://schemas.microsoft.com/office/drawing/2014/main" id="{3118E645-DD33-DC64-FB01-A099A79C4580}"/>
              </a:ext>
            </a:extLst>
          </p:cNvPr>
          <p:cNvSpPr/>
          <p:nvPr/>
        </p:nvSpPr>
        <p:spPr>
          <a:xfrm>
            <a:off x="889009" y="2421359"/>
            <a:ext cx="10318268" cy="495625"/>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75887D61-DE69-E275-EB84-B8BC14DE1C54}"/>
              </a:ext>
            </a:extLst>
          </p:cNvPr>
          <p:cNvSpPr/>
          <p:nvPr/>
        </p:nvSpPr>
        <p:spPr>
          <a:xfrm>
            <a:off x="889009" y="1381611"/>
            <a:ext cx="10318268" cy="876307"/>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3">
            <a:extLst>
              <a:ext uri="{FF2B5EF4-FFF2-40B4-BE49-F238E27FC236}">
                <a16:creationId xmlns:a16="http://schemas.microsoft.com/office/drawing/2014/main" id="{47600294-9B29-C7CF-B8B1-0D65E51358E6}"/>
              </a:ext>
            </a:extLst>
          </p:cNvPr>
          <p:cNvSpPr txBox="1">
            <a:spLocks/>
          </p:cNvSpPr>
          <p:nvPr/>
        </p:nvSpPr>
        <p:spPr>
          <a:xfrm>
            <a:off x="615357" y="341801"/>
            <a:ext cx="11648771" cy="508001"/>
          </a:xfrm>
          <a:prstGeom prst="rect">
            <a:avLst/>
          </a:prstGeom>
        </p:spPr>
        <p:txBody>
          <a:bodyPr/>
          <a:lst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3200" b="1" dirty="0">
                <a:solidFill>
                  <a:prstClr val="black"/>
                </a:solidFill>
                <a:latin typeface="Poppins" panose="00000500000000000000" pitchFamily="2" charset="0"/>
                <a:ea typeface="思源黑体 CN Light" panose="020B0300000000000000" pitchFamily="34" charset="-122"/>
                <a:cs typeface="+mn-ea"/>
                <a:sym typeface="Poppins" panose="00000500000000000000" pitchFamily="2" charset="0"/>
              </a:rPr>
              <a:t>1200~1600 kW Project Gateway Configuration</a:t>
            </a:r>
          </a:p>
        </p:txBody>
      </p:sp>
      <p:graphicFrame>
        <p:nvGraphicFramePr>
          <p:cNvPr id="13" name="表格 12">
            <a:extLst>
              <a:ext uri="{FF2B5EF4-FFF2-40B4-BE49-F238E27FC236}">
                <a16:creationId xmlns:a16="http://schemas.microsoft.com/office/drawing/2014/main" id="{1E094298-A073-7BC6-3DB6-3A66B9FC74A6}"/>
              </a:ext>
            </a:extLst>
          </p:cNvPr>
          <p:cNvGraphicFramePr>
            <a:graphicFrameLocks noGrp="1"/>
          </p:cNvGraphicFramePr>
          <p:nvPr/>
        </p:nvGraphicFramePr>
        <p:xfrm>
          <a:off x="889010" y="1451792"/>
          <a:ext cx="6706517" cy="74168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Main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1 * Sigen Gateway C1600-B-MN</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r h="370840">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rgbClr val="00A5B5"/>
                          </a:solidFill>
                        </a:rPr>
                        <a:t>Sigen Gateway Smart Load Cabinet:</a:t>
                      </a:r>
                      <a:endParaRPr lang="zh-CN" altLang="en-US" sz="1200" b="1" dirty="0">
                        <a:solidFill>
                          <a:srgbClr val="00A5B5"/>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chemeClr val="tx1"/>
                          </a:solidFill>
                        </a:rPr>
                        <a:t>1 * Sigen Gateway C1600-B-ST</a:t>
                      </a:r>
                      <a:endParaRPr lang="zh-CN" altLang="en-US" sz="12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1530227"/>
                  </a:ext>
                </a:extLst>
              </a:tr>
            </a:tbl>
          </a:graphicData>
        </a:graphic>
      </p:graphicFrame>
      <p:sp>
        <p:nvSpPr>
          <p:cNvPr id="15" name="椭圆 14">
            <a:extLst>
              <a:ext uri="{FF2B5EF4-FFF2-40B4-BE49-F238E27FC236}">
                <a16:creationId xmlns:a16="http://schemas.microsoft.com/office/drawing/2014/main" id="{5F653D6F-1AA5-0CEC-92D9-3AB156FBF976}"/>
              </a:ext>
            </a:extLst>
          </p:cNvPr>
          <p:cNvSpPr/>
          <p:nvPr/>
        </p:nvSpPr>
        <p:spPr>
          <a:xfrm>
            <a:off x="7504456" y="1551977"/>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6" name="椭圆 15">
            <a:extLst>
              <a:ext uri="{FF2B5EF4-FFF2-40B4-BE49-F238E27FC236}">
                <a16:creationId xmlns:a16="http://schemas.microsoft.com/office/drawing/2014/main" id="{C045BE7F-6278-D544-44A1-1515CFA9C000}"/>
              </a:ext>
            </a:extLst>
          </p:cNvPr>
          <p:cNvSpPr/>
          <p:nvPr/>
        </p:nvSpPr>
        <p:spPr>
          <a:xfrm>
            <a:off x="7504456" y="1927943"/>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7" name="椭圆 16">
            <a:extLst>
              <a:ext uri="{FF2B5EF4-FFF2-40B4-BE49-F238E27FC236}">
                <a16:creationId xmlns:a16="http://schemas.microsoft.com/office/drawing/2014/main" id="{2A6ED286-8DC9-98DC-E38D-2BDAE039FAF1}"/>
              </a:ext>
            </a:extLst>
          </p:cNvPr>
          <p:cNvSpPr/>
          <p:nvPr/>
        </p:nvSpPr>
        <p:spPr>
          <a:xfrm>
            <a:off x="9598302" y="1923222"/>
            <a:ext cx="182142" cy="18214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Wingdings 2" panose="05020102010507070707" pitchFamily="18" charset="2"/>
              </a:rPr>
              <a:t></a:t>
            </a:r>
            <a:endPar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sp>
        <p:nvSpPr>
          <p:cNvPr id="18" name="文本框 17">
            <a:extLst>
              <a:ext uri="{FF2B5EF4-FFF2-40B4-BE49-F238E27FC236}">
                <a16:creationId xmlns:a16="http://schemas.microsoft.com/office/drawing/2014/main" id="{D356EFF1-3765-5D56-BAE0-B8DB4D2AC564}"/>
              </a:ext>
            </a:extLst>
          </p:cNvPr>
          <p:cNvSpPr txBox="1"/>
          <p:nvPr/>
        </p:nvSpPr>
        <p:spPr>
          <a:xfrm>
            <a:off x="7756731" y="1865126"/>
            <a:ext cx="1621892" cy="338554"/>
          </a:xfrm>
          <a:prstGeom prst="rect">
            <a:avLst/>
          </a:prstGeom>
          <a:noFill/>
        </p:spPr>
        <p:txBody>
          <a:bodyPr wrap="square" rtlCol="0">
            <a:spAutoFit/>
          </a:bodyPr>
          <a:lstStyle/>
          <a:p>
            <a:r>
              <a:rPr lang="en-US" altLang="zh-CN" sz="800" dirty="0"/>
              <a:t>Need Generation/Smart Load Connection</a:t>
            </a:r>
            <a:endParaRPr lang="zh-CN" altLang="en-US" sz="800" dirty="0"/>
          </a:p>
        </p:txBody>
      </p:sp>
      <p:sp>
        <p:nvSpPr>
          <p:cNvPr id="19" name="文本框 18">
            <a:extLst>
              <a:ext uri="{FF2B5EF4-FFF2-40B4-BE49-F238E27FC236}">
                <a16:creationId xmlns:a16="http://schemas.microsoft.com/office/drawing/2014/main" id="{DA7B0291-8DCC-E65B-46E3-267D5DD166F4}"/>
              </a:ext>
            </a:extLst>
          </p:cNvPr>
          <p:cNvSpPr txBox="1"/>
          <p:nvPr/>
        </p:nvSpPr>
        <p:spPr>
          <a:xfrm>
            <a:off x="9832339" y="1865126"/>
            <a:ext cx="1374938" cy="338554"/>
          </a:xfrm>
          <a:prstGeom prst="rect">
            <a:avLst/>
          </a:prstGeom>
          <a:noFill/>
        </p:spPr>
        <p:txBody>
          <a:bodyPr wrap="square" rtlCol="0">
            <a:spAutoFit/>
          </a:bodyPr>
          <a:lstStyle/>
          <a:p>
            <a:r>
              <a:rPr lang="en-US" altLang="zh-CN" sz="800" dirty="0"/>
              <a:t>No Generation/Smart Load Connection</a:t>
            </a:r>
            <a:endParaRPr lang="zh-CN" altLang="en-US" sz="800" dirty="0"/>
          </a:p>
        </p:txBody>
      </p:sp>
      <p:sp>
        <p:nvSpPr>
          <p:cNvPr id="22" name="文本框 21">
            <a:extLst>
              <a:ext uri="{FF2B5EF4-FFF2-40B4-BE49-F238E27FC236}">
                <a16:creationId xmlns:a16="http://schemas.microsoft.com/office/drawing/2014/main" id="{690BB902-BCAE-903D-AF28-A7CA225AF7C7}"/>
              </a:ext>
            </a:extLst>
          </p:cNvPr>
          <p:cNvSpPr txBox="1"/>
          <p:nvPr/>
        </p:nvSpPr>
        <p:spPr>
          <a:xfrm>
            <a:off x="7756731" y="1543021"/>
            <a:ext cx="1828800" cy="215444"/>
          </a:xfrm>
          <a:prstGeom prst="rect">
            <a:avLst/>
          </a:prstGeom>
          <a:noFill/>
        </p:spPr>
        <p:txBody>
          <a:bodyPr wrap="square" rtlCol="0">
            <a:spAutoFit/>
          </a:bodyPr>
          <a:lstStyle/>
          <a:p>
            <a:r>
              <a:rPr lang="en-US" altLang="zh-CN" sz="800" dirty="0"/>
              <a:t>Standard in all scenario</a:t>
            </a:r>
            <a:endParaRPr lang="zh-CN" altLang="en-US" sz="800" dirty="0"/>
          </a:p>
        </p:txBody>
      </p:sp>
      <p:graphicFrame>
        <p:nvGraphicFramePr>
          <p:cNvPr id="24" name="表格 23">
            <a:extLst>
              <a:ext uri="{FF2B5EF4-FFF2-40B4-BE49-F238E27FC236}">
                <a16:creationId xmlns:a16="http://schemas.microsoft.com/office/drawing/2014/main" id="{F107EB88-25D9-4E4A-0EB9-1EDA69255A7C}"/>
              </a:ext>
            </a:extLst>
          </p:cNvPr>
          <p:cNvGraphicFramePr>
            <a:graphicFrameLocks noGrp="1"/>
          </p:cNvGraphicFramePr>
          <p:nvPr>
            <p:extLst>
              <p:ext uri="{D42A27DB-BD31-4B8C-83A1-F6EECF244321}">
                <p14:modId xmlns:p14="http://schemas.microsoft.com/office/powerpoint/2010/main" val="2276672031"/>
              </p:ext>
            </p:extLst>
          </p:nvPr>
        </p:nvGraphicFramePr>
        <p:xfrm>
          <a:off x="889010" y="2497374"/>
          <a:ext cx="6706517" cy="37084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Inverter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1 * Sigen Gateway B-INV-24</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bl>
          </a:graphicData>
        </a:graphic>
      </p:graphicFrame>
      <p:sp>
        <p:nvSpPr>
          <p:cNvPr id="31" name="椭圆 30">
            <a:extLst>
              <a:ext uri="{FF2B5EF4-FFF2-40B4-BE49-F238E27FC236}">
                <a16:creationId xmlns:a16="http://schemas.microsoft.com/office/drawing/2014/main" id="{40E35FEE-8795-E939-95B3-ECF55D1F8C71}"/>
              </a:ext>
            </a:extLst>
          </p:cNvPr>
          <p:cNvSpPr/>
          <p:nvPr/>
        </p:nvSpPr>
        <p:spPr>
          <a:xfrm>
            <a:off x="7504456" y="2591723"/>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36" name="文本框 35">
            <a:extLst>
              <a:ext uri="{FF2B5EF4-FFF2-40B4-BE49-F238E27FC236}">
                <a16:creationId xmlns:a16="http://schemas.microsoft.com/office/drawing/2014/main" id="{EC3FE1B8-2426-C03C-C012-2AF4C39D8E28}"/>
              </a:ext>
            </a:extLst>
          </p:cNvPr>
          <p:cNvSpPr txBox="1"/>
          <p:nvPr/>
        </p:nvSpPr>
        <p:spPr>
          <a:xfrm>
            <a:off x="7756730" y="2513517"/>
            <a:ext cx="3380415" cy="338554"/>
          </a:xfrm>
          <a:prstGeom prst="rect">
            <a:avLst/>
          </a:prstGeom>
          <a:noFill/>
        </p:spPr>
        <p:txBody>
          <a:bodyPr wrap="square" rtlCol="0">
            <a:spAutoFit/>
          </a:bodyPr>
          <a:lstStyle/>
          <a:p>
            <a:r>
              <a:rPr lang="da-DK" altLang="zh-CN" sz="800" b="1" dirty="0">
                <a:solidFill>
                  <a:srgbClr val="00A5B5"/>
                </a:solidFill>
              </a:rPr>
              <a:t>Support S</a:t>
            </a:r>
            <a:r>
              <a:rPr lang="en-US" altLang="zh-CN" sz="800" b="1" dirty="0" err="1">
                <a:solidFill>
                  <a:srgbClr val="00A5B5"/>
                </a:solidFill>
              </a:rPr>
              <a:t>igen</a:t>
            </a:r>
            <a:r>
              <a:rPr lang="en-US" altLang="zh-CN" sz="800" b="1" dirty="0">
                <a:solidFill>
                  <a:srgbClr val="00A5B5"/>
                </a:solidFill>
              </a:rPr>
              <a:t> PV 50/60/80M1-HYB (50~80kW)</a:t>
            </a:r>
          </a:p>
          <a:p>
            <a:r>
              <a:rPr lang="da-DK" altLang="zh-CN" sz="800" b="1" dirty="0">
                <a:solidFill>
                  <a:srgbClr val="00A5B5"/>
                </a:solidFill>
              </a:rPr>
              <a:t>Maximum capacity for inverter input : 1,600kW</a:t>
            </a:r>
          </a:p>
        </p:txBody>
      </p:sp>
      <p:graphicFrame>
        <p:nvGraphicFramePr>
          <p:cNvPr id="38" name="表格 37">
            <a:extLst>
              <a:ext uri="{FF2B5EF4-FFF2-40B4-BE49-F238E27FC236}">
                <a16:creationId xmlns:a16="http://schemas.microsoft.com/office/drawing/2014/main" id="{6D2D1C49-1F5C-02CA-117E-3DC9F70FE899}"/>
              </a:ext>
            </a:extLst>
          </p:cNvPr>
          <p:cNvGraphicFramePr>
            <a:graphicFrameLocks noGrp="1"/>
          </p:cNvGraphicFramePr>
          <p:nvPr>
            <p:extLst>
              <p:ext uri="{D42A27DB-BD31-4B8C-83A1-F6EECF244321}">
                <p14:modId xmlns:p14="http://schemas.microsoft.com/office/powerpoint/2010/main" val="3938168551"/>
              </p:ext>
            </p:extLst>
          </p:nvPr>
        </p:nvGraphicFramePr>
        <p:xfrm>
          <a:off x="889009" y="3253675"/>
          <a:ext cx="10345642" cy="1895183"/>
        </p:xfrm>
        <a:graphic>
          <a:graphicData uri="http://schemas.openxmlformats.org/drawingml/2006/table">
            <a:tbl>
              <a:tblPr firstRow="1" bandRow="1">
                <a:tableStyleId>{F5AB1C69-6EDB-4FF4-983F-18BD219EF322}</a:tableStyleId>
              </a:tblPr>
              <a:tblGrid>
                <a:gridCol w="1600562">
                  <a:extLst>
                    <a:ext uri="{9D8B030D-6E8A-4147-A177-3AD203B41FA5}">
                      <a16:colId xmlns:a16="http://schemas.microsoft.com/office/drawing/2014/main" val="2258342405"/>
                    </a:ext>
                  </a:extLst>
                </a:gridCol>
                <a:gridCol w="208280">
                  <a:extLst>
                    <a:ext uri="{9D8B030D-6E8A-4147-A177-3AD203B41FA5}">
                      <a16:colId xmlns:a16="http://schemas.microsoft.com/office/drawing/2014/main" val="4035501324"/>
                    </a:ext>
                  </a:extLst>
                </a:gridCol>
                <a:gridCol w="1754009">
                  <a:extLst>
                    <a:ext uri="{9D8B030D-6E8A-4147-A177-3AD203B41FA5}">
                      <a16:colId xmlns:a16="http://schemas.microsoft.com/office/drawing/2014/main" val="4249460177"/>
                    </a:ext>
                  </a:extLst>
                </a:gridCol>
                <a:gridCol w="1928917">
                  <a:extLst>
                    <a:ext uri="{9D8B030D-6E8A-4147-A177-3AD203B41FA5}">
                      <a16:colId xmlns:a16="http://schemas.microsoft.com/office/drawing/2014/main" val="89046801"/>
                    </a:ext>
                  </a:extLst>
                </a:gridCol>
                <a:gridCol w="1908893">
                  <a:extLst>
                    <a:ext uri="{9D8B030D-6E8A-4147-A177-3AD203B41FA5}">
                      <a16:colId xmlns:a16="http://schemas.microsoft.com/office/drawing/2014/main" val="1511852126"/>
                    </a:ext>
                  </a:extLst>
                </a:gridCol>
                <a:gridCol w="1268146">
                  <a:extLst>
                    <a:ext uri="{9D8B030D-6E8A-4147-A177-3AD203B41FA5}">
                      <a16:colId xmlns:a16="http://schemas.microsoft.com/office/drawing/2014/main" val="491304397"/>
                    </a:ext>
                  </a:extLst>
                </a:gridCol>
                <a:gridCol w="1676835">
                  <a:extLst>
                    <a:ext uri="{9D8B030D-6E8A-4147-A177-3AD203B41FA5}">
                      <a16:colId xmlns:a16="http://schemas.microsoft.com/office/drawing/2014/main" val="2057307081"/>
                    </a:ext>
                  </a:extLst>
                </a:gridCol>
              </a:tblGrid>
              <a:tr h="212512">
                <a:tc gridSpan="7">
                  <a:txBody>
                    <a:bodyPr/>
                    <a:lstStyle/>
                    <a:p>
                      <a:pPr algn="ctr"/>
                      <a:r>
                        <a:rPr lang="en-US" altLang="zh-CN" sz="1000" dirty="0"/>
                        <a:t>Typical Configuration of 1 * INV Cabinet</a:t>
                      </a:r>
                      <a:endParaRPr lang="zh-CN" altLang="en-US" sz="1000" dirty="0"/>
                    </a:p>
                  </a:txBody>
                  <a:tcPr anchor="ctr"/>
                </a:tc>
                <a:tc hMerge="1">
                  <a:txBody>
                    <a:bodyPr/>
                    <a:lstStyle/>
                    <a:p>
                      <a:endParaRPr lang="zh-CN" altLang="en-US"/>
                    </a:p>
                  </a:txBody>
                  <a:tcPr/>
                </a:tc>
                <a:tc hMerge="1">
                  <a:txBody>
                    <a:bodyPr/>
                    <a:lstStyle/>
                    <a:p>
                      <a:endParaRPr lang="zh-CN" altLang="en-US" sz="1200" dirty="0"/>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algn="ctr"/>
                      <a:endParaRPr lang="zh-CN" altLang="en-US" sz="900" dirty="0"/>
                    </a:p>
                  </a:txBody>
                  <a:tcPr/>
                </a:tc>
                <a:tc hMerge="1">
                  <a:txBody>
                    <a:bodyPr/>
                    <a:lstStyle/>
                    <a:p>
                      <a:pPr algn="ctr"/>
                      <a:endParaRPr lang="zh-CN" altLang="en-US" sz="900" dirty="0"/>
                    </a:p>
                  </a:txBody>
                  <a:tcPr/>
                </a:tc>
                <a:extLst>
                  <a:ext uri="{0D108BD9-81ED-4DB2-BD59-A6C34878D82A}">
                    <a16:rowId xmlns:a16="http://schemas.microsoft.com/office/drawing/2014/main" val="3603722665"/>
                  </a:ext>
                </a:extLst>
              </a:tr>
              <a:tr h="212512">
                <a:tc>
                  <a:txBody>
                    <a:bodyPr/>
                    <a:lstStyle/>
                    <a:p>
                      <a:r>
                        <a:rPr lang="en-US" altLang="zh-CN" sz="1000" b="1" dirty="0">
                          <a:solidFill>
                            <a:srgbClr val="00A5B5"/>
                          </a:solidFill>
                        </a:rPr>
                        <a:t>INV Model Selected</a:t>
                      </a:r>
                      <a:endParaRPr lang="zh-CN" altLang="en-US" sz="1000" b="1" dirty="0">
                        <a:solidFill>
                          <a:srgbClr val="00A5B5"/>
                        </a:solidFill>
                      </a:endParaRPr>
                    </a:p>
                  </a:txBody>
                  <a:tcPr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r>
                        <a:rPr lang="en-US" altLang="zh-CN" sz="1000" b="1" dirty="0">
                          <a:solidFill>
                            <a:srgbClr val="00A5B5"/>
                          </a:solidFill>
                        </a:rPr>
                        <a:t>Recommended Inverter No.</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INV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BESS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Backup Period</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Remark</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4889494"/>
                  </a:ext>
                </a:extLst>
              </a:tr>
              <a:tr h="238214">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60M1-HYB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21~24</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zh-CN" altLang="en-US"/>
                    </a:p>
                  </a:txBody>
                  <a:tcPr/>
                </a:tc>
                <a:tc>
                  <a:txBody>
                    <a:bodyPr/>
                    <a:lstStyle/>
                    <a:p>
                      <a:pPr algn="l"/>
                      <a:r>
                        <a:rPr lang="en-US" altLang="zh-CN" sz="900"/>
                        <a:t>1,440kW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6,072kWh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4.2h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3">
                  <a:txBody>
                    <a:bodyPr/>
                    <a:lstStyle/>
                    <a:p>
                      <a:r>
                        <a:rPr lang="en-US" altLang="zh-CN" sz="900" dirty="0"/>
                        <a:t>Maximum INV capacity: 1,600kW</a:t>
                      </a:r>
                    </a:p>
                    <a:p>
                      <a:r>
                        <a:rPr lang="en-US" altLang="zh-CN" sz="900" dirty="0"/>
                        <a:t>Maximum ESS capacity: 6,072kWh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0208310"/>
                  </a:ext>
                </a:extLst>
              </a:tr>
              <a:tr h="228600">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80M1-HYB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16~20</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1,600kW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5,060kWh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3.2h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zh-CN" altLang="en-US" sz="900" dirty="0"/>
                    </a:p>
                  </a:txBody>
                  <a:tcPr/>
                </a:tc>
                <a:extLst>
                  <a:ext uri="{0D108BD9-81ED-4DB2-BD59-A6C34878D82A}">
                    <a16:rowId xmlns:a16="http://schemas.microsoft.com/office/drawing/2014/main" val="1908077593"/>
                  </a:ext>
                </a:extLst>
              </a:tr>
              <a:tr h="0">
                <a:tc>
                  <a:txBody>
                    <a:bodyPr/>
                    <a:lstStyle/>
                    <a:p>
                      <a:pPr marL="0" marR="0" lvl="0" indent="0" algn="l" defTabSz="1219200" rtl="0" eaLnBrk="1" fontAlgn="auto" latinLnBrk="0" hangingPunct="1">
                        <a:lnSpc>
                          <a:spcPct val="15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50M1-HYB</a:t>
                      </a:r>
                    </a:p>
                    <a:p>
                      <a:pPr marL="0" marR="0" lvl="0" indent="0" algn="l" defTabSz="1219200" rtl="0" eaLnBrk="1" fontAlgn="auto" latinLnBrk="0" hangingPunct="1">
                        <a:lnSpc>
                          <a:spcPct val="15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80M1-HYB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lnSpc>
                          <a:spcPct val="150000"/>
                        </a:lnSpc>
                      </a:pPr>
                      <a:r>
                        <a:rPr lang="en-US" altLang="zh-CN" sz="900" dirty="0"/>
                        <a:t>1 1 * 50kW</a:t>
                      </a:r>
                      <a:br>
                        <a:rPr lang="en-US" altLang="zh-CN" sz="900" dirty="0"/>
                      </a:br>
                      <a:r>
                        <a:rPr lang="en-US" altLang="zh-CN" sz="900" dirty="0"/>
                        <a:t>13 * 80kW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1,590kW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6,072kWh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3.8h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zh-CN" altLang="en-US" sz="900" dirty="0"/>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2153705289"/>
                  </a:ext>
                </a:extLst>
              </a:tr>
              <a:tr h="355561">
                <a:tc gridSpan="2">
                  <a:txBody>
                    <a:bodyPr/>
                    <a:lstStyle/>
                    <a:p>
                      <a:pPr marL="0" marR="0" lvl="0" indent="0" algn="l" defTabSz="1219200" rtl="0" eaLnBrk="1" fontAlgn="auto" latinLnBrk="0" hangingPunct="1">
                        <a:lnSpc>
                          <a:spcPct val="150000"/>
                        </a:lnSpc>
                        <a:spcBef>
                          <a:spcPts val="0"/>
                        </a:spcBef>
                        <a:spcAft>
                          <a:spcPts val="0"/>
                        </a:spcAft>
                        <a:buClrTx/>
                        <a:buSzTx/>
                        <a:buFontTx/>
                        <a:buNone/>
                        <a:tabLst/>
                        <a:defRPr/>
                      </a:pP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T w="12700" cap="flat" cmpd="sng" algn="ctr">
                      <a:solidFill>
                        <a:schemeClr val="bg1">
                          <a:lumMod val="75000"/>
                        </a:schemeClr>
                      </a:solidFill>
                      <a:prstDash val="solid"/>
                      <a:round/>
                      <a:headEnd type="none" w="med" len="med"/>
                      <a:tailEnd type="none" w="med" len="med"/>
                    </a:lnT>
                    <a:solidFill>
                      <a:schemeClr val="bg1"/>
                    </a:solidFill>
                  </a:tcPr>
                </a:tc>
                <a:tc hMerge="1">
                  <a:txBody>
                    <a:bodyPr/>
                    <a:lstStyle/>
                    <a:p>
                      <a:endParaRPr lang="zh-CN" altLang="en-US"/>
                    </a:p>
                  </a:txBody>
                  <a:tcPr/>
                </a:tc>
                <a:tc>
                  <a:txBody>
                    <a:bodyPr/>
                    <a:lstStyle/>
                    <a:p>
                      <a:pPr algn="l">
                        <a:lnSpc>
                          <a:spcPct val="150000"/>
                        </a:lnSpc>
                      </a:pPr>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endParaRPr lang="zh-CN" altLang="en-US"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75567020"/>
                  </a:ext>
                </a:extLst>
              </a:tr>
            </a:tbl>
          </a:graphicData>
        </a:graphic>
      </p:graphicFrame>
      <p:sp>
        <p:nvSpPr>
          <p:cNvPr id="23" name="文本框 22">
            <a:extLst>
              <a:ext uri="{FF2B5EF4-FFF2-40B4-BE49-F238E27FC236}">
                <a16:creationId xmlns:a16="http://schemas.microsoft.com/office/drawing/2014/main" id="{D82A681D-8BD6-BD7E-90C9-0B477A8532A4}"/>
              </a:ext>
            </a:extLst>
          </p:cNvPr>
          <p:cNvSpPr txBox="1"/>
          <p:nvPr/>
        </p:nvSpPr>
        <p:spPr>
          <a:xfrm>
            <a:off x="889009" y="4863124"/>
            <a:ext cx="10413982" cy="695960"/>
          </a:xfrm>
          <a:prstGeom prst="rect">
            <a:avLst/>
          </a:prstGeom>
          <a:noFill/>
        </p:spPr>
        <p:txBody>
          <a:bodyPr wrap="square" rtlCol="0">
            <a:spAutoFit/>
          </a:bodyPr>
          <a:lstStyle/>
          <a:p>
            <a:pPr>
              <a:lnSpc>
                <a:spcPct val="150000"/>
              </a:lnSpc>
            </a:pPr>
            <a:r>
              <a:rPr lang="en-US" altLang="zh-CN" sz="900" dirty="0"/>
              <a:t>Note: </a:t>
            </a:r>
          </a:p>
          <a:p>
            <a:pPr marL="228600" indent="-228600">
              <a:lnSpc>
                <a:spcPct val="150000"/>
              </a:lnSpc>
              <a:buAutoNum type="arabicPeriod"/>
            </a:pPr>
            <a:r>
              <a:rPr lang="en-US" altLang="zh-CN" sz="900" dirty="0"/>
              <a:t>Since the maximum capacity design of Sigen Gateway B-INV-24 is 1,920kW, so 1 * Sigen Gateway B-INV-24 can meet the power need of inverter within 1,600kW.</a:t>
            </a:r>
          </a:p>
          <a:p>
            <a:pPr marL="228600" indent="-228600">
              <a:lnSpc>
                <a:spcPct val="150000"/>
              </a:lnSpc>
              <a:buAutoNum type="arabicPeriod"/>
            </a:pPr>
            <a:r>
              <a:rPr lang="en-US" altLang="zh-CN" sz="900" dirty="0"/>
              <a:t>If the client want to meet the AC power with 1,600kW and 5 hours backup time at the same time, </a:t>
            </a:r>
            <a:r>
              <a:rPr lang="en-US" altLang="zh-CN" sz="900" b="1" dirty="0">
                <a:solidFill>
                  <a:srgbClr val="00A5B5"/>
                </a:solidFill>
              </a:rPr>
              <a:t>2*Sigen Gateway B-INV-24 and 32 * Sigen PV 50M1-HYB are needed</a:t>
            </a:r>
            <a:r>
              <a:rPr lang="en-US" altLang="zh-CN" sz="900" dirty="0"/>
              <a:t>.</a:t>
            </a:r>
          </a:p>
        </p:txBody>
      </p:sp>
    </p:spTree>
    <p:extLst>
      <p:ext uri="{BB962C8B-B14F-4D97-AF65-F5344CB8AC3E}">
        <p14:creationId xmlns:p14="http://schemas.microsoft.com/office/powerpoint/2010/main" val="351373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1922A-E516-9DCB-BDBA-E2C163E50588}"/>
            </a:ext>
          </a:extLst>
        </p:cNvPr>
        <p:cNvGrpSpPr/>
        <p:nvPr/>
      </p:nvGrpSpPr>
      <p:grpSpPr>
        <a:xfrm>
          <a:off x="0" y="0"/>
          <a:ext cx="0" cy="0"/>
          <a:chOff x="0" y="0"/>
          <a:chExt cx="0" cy="0"/>
        </a:xfrm>
      </p:grpSpPr>
      <p:sp>
        <p:nvSpPr>
          <p:cNvPr id="40" name="矩形: 圆角 39">
            <a:extLst>
              <a:ext uri="{FF2B5EF4-FFF2-40B4-BE49-F238E27FC236}">
                <a16:creationId xmlns:a16="http://schemas.microsoft.com/office/drawing/2014/main" id="{7CDF7500-F050-48C7-557E-EB4B246E2731}"/>
              </a:ext>
            </a:extLst>
          </p:cNvPr>
          <p:cNvSpPr/>
          <p:nvPr/>
        </p:nvSpPr>
        <p:spPr>
          <a:xfrm>
            <a:off x="889009" y="2421359"/>
            <a:ext cx="10318268" cy="495625"/>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974D854B-3E46-9DA7-02A6-65EC987BCAB1}"/>
              </a:ext>
            </a:extLst>
          </p:cNvPr>
          <p:cNvSpPr/>
          <p:nvPr/>
        </p:nvSpPr>
        <p:spPr>
          <a:xfrm>
            <a:off x="889009" y="1381611"/>
            <a:ext cx="10318268" cy="876307"/>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3">
            <a:extLst>
              <a:ext uri="{FF2B5EF4-FFF2-40B4-BE49-F238E27FC236}">
                <a16:creationId xmlns:a16="http://schemas.microsoft.com/office/drawing/2014/main" id="{804E87EA-4FBE-AE1F-D98D-1D5D481BCF87}"/>
              </a:ext>
            </a:extLst>
          </p:cNvPr>
          <p:cNvSpPr txBox="1">
            <a:spLocks/>
          </p:cNvSpPr>
          <p:nvPr/>
        </p:nvSpPr>
        <p:spPr>
          <a:xfrm>
            <a:off x="615357" y="341801"/>
            <a:ext cx="11648771" cy="508001"/>
          </a:xfrm>
          <a:prstGeom prst="rect">
            <a:avLst/>
          </a:prstGeom>
        </p:spPr>
        <p:txBody>
          <a:bodyPr/>
          <a:lst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3200" b="1" dirty="0">
                <a:solidFill>
                  <a:prstClr val="black"/>
                </a:solidFill>
                <a:latin typeface="Poppins" panose="00000500000000000000" pitchFamily="2" charset="0"/>
                <a:ea typeface="思源黑体 CN Light" panose="020B0300000000000000" pitchFamily="34" charset="-122"/>
                <a:cs typeface="+mn-ea"/>
                <a:sym typeface="Poppins" panose="00000500000000000000" pitchFamily="2" charset="0"/>
              </a:rPr>
              <a:t>1600~2000 kW Project Gateway Configuration</a:t>
            </a:r>
          </a:p>
        </p:txBody>
      </p:sp>
      <p:graphicFrame>
        <p:nvGraphicFramePr>
          <p:cNvPr id="13" name="表格 12">
            <a:extLst>
              <a:ext uri="{FF2B5EF4-FFF2-40B4-BE49-F238E27FC236}">
                <a16:creationId xmlns:a16="http://schemas.microsoft.com/office/drawing/2014/main" id="{8309A6F7-61CF-E9C9-0F35-DC165EBFA571}"/>
              </a:ext>
            </a:extLst>
          </p:cNvPr>
          <p:cNvGraphicFramePr>
            <a:graphicFrameLocks noGrp="1"/>
          </p:cNvGraphicFramePr>
          <p:nvPr>
            <p:extLst>
              <p:ext uri="{D42A27DB-BD31-4B8C-83A1-F6EECF244321}">
                <p14:modId xmlns:p14="http://schemas.microsoft.com/office/powerpoint/2010/main" val="2135031208"/>
              </p:ext>
            </p:extLst>
          </p:nvPr>
        </p:nvGraphicFramePr>
        <p:xfrm>
          <a:off x="889010" y="1451792"/>
          <a:ext cx="6706517" cy="74168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Main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1 * Sigen Gateway C2000-B-MN</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r h="370840">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rgbClr val="00A5B5"/>
                          </a:solidFill>
                        </a:rPr>
                        <a:t>Sigen Gateway Smart Load Cabinet:</a:t>
                      </a:r>
                      <a:endParaRPr lang="zh-CN" altLang="en-US" sz="1200" b="1" dirty="0">
                        <a:solidFill>
                          <a:srgbClr val="00A5B5"/>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chemeClr val="tx1"/>
                          </a:solidFill>
                        </a:rPr>
                        <a:t>1 * Sigen Gateway C2000-B-ST</a:t>
                      </a:r>
                      <a:endParaRPr lang="zh-CN" altLang="en-US" sz="12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1530227"/>
                  </a:ext>
                </a:extLst>
              </a:tr>
            </a:tbl>
          </a:graphicData>
        </a:graphic>
      </p:graphicFrame>
      <p:sp>
        <p:nvSpPr>
          <p:cNvPr id="15" name="椭圆 14">
            <a:extLst>
              <a:ext uri="{FF2B5EF4-FFF2-40B4-BE49-F238E27FC236}">
                <a16:creationId xmlns:a16="http://schemas.microsoft.com/office/drawing/2014/main" id="{547A8D8D-7838-94CB-7116-D1CEA0B7B69E}"/>
              </a:ext>
            </a:extLst>
          </p:cNvPr>
          <p:cNvSpPr/>
          <p:nvPr/>
        </p:nvSpPr>
        <p:spPr>
          <a:xfrm>
            <a:off x="7504456" y="1551977"/>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6" name="椭圆 15">
            <a:extLst>
              <a:ext uri="{FF2B5EF4-FFF2-40B4-BE49-F238E27FC236}">
                <a16:creationId xmlns:a16="http://schemas.microsoft.com/office/drawing/2014/main" id="{9E771D22-51AA-5F1B-C462-AB22021D9CEC}"/>
              </a:ext>
            </a:extLst>
          </p:cNvPr>
          <p:cNvSpPr/>
          <p:nvPr/>
        </p:nvSpPr>
        <p:spPr>
          <a:xfrm>
            <a:off x="7504456" y="1927943"/>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7" name="椭圆 16">
            <a:extLst>
              <a:ext uri="{FF2B5EF4-FFF2-40B4-BE49-F238E27FC236}">
                <a16:creationId xmlns:a16="http://schemas.microsoft.com/office/drawing/2014/main" id="{F94C3AF3-BDEA-E06F-75F7-BC990055962A}"/>
              </a:ext>
            </a:extLst>
          </p:cNvPr>
          <p:cNvSpPr/>
          <p:nvPr/>
        </p:nvSpPr>
        <p:spPr>
          <a:xfrm>
            <a:off x="9598302" y="1923222"/>
            <a:ext cx="182142" cy="18214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Wingdings 2" panose="05020102010507070707" pitchFamily="18" charset="2"/>
              </a:rPr>
              <a:t></a:t>
            </a:r>
            <a:endPar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sp>
        <p:nvSpPr>
          <p:cNvPr id="18" name="文本框 17">
            <a:extLst>
              <a:ext uri="{FF2B5EF4-FFF2-40B4-BE49-F238E27FC236}">
                <a16:creationId xmlns:a16="http://schemas.microsoft.com/office/drawing/2014/main" id="{50608F38-B49B-F327-33E3-6498F787E07E}"/>
              </a:ext>
            </a:extLst>
          </p:cNvPr>
          <p:cNvSpPr txBox="1"/>
          <p:nvPr/>
        </p:nvSpPr>
        <p:spPr>
          <a:xfrm>
            <a:off x="7756731" y="1865126"/>
            <a:ext cx="1621892" cy="338554"/>
          </a:xfrm>
          <a:prstGeom prst="rect">
            <a:avLst/>
          </a:prstGeom>
          <a:noFill/>
        </p:spPr>
        <p:txBody>
          <a:bodyPr wrap="square" rtlCol="0">
            <a:spAutoFit/>
          </a:bodyPr>
          <a:lstStyle/>
          <a:p>
            <a:r>
              <a:rPr lang="en-US" altLang="zh-CN" sz="800" dirty="0"/>
              <a:t>Need Generation/Smart Load Connection</a:t>
            </a:r>
            <a:endParaRPr lang="zh-CN" altLang="en-US" sz="800" dirty="0"/>
          </a:p>
        </p:txBody>
      </p:sp>
      <p:sp>
        <p:nvSpPr>
          <p:cNvPr id="19" name="文本框 18">
            <a:extLst>
              <a:ext uri="{FF2B5EF4-FFF2-40B4-BE49-F238E27FC236}">
                <a16:creationId xmlns:a16="http://schemas.microsoft.com/office/drawing/2014/main" id="{C5BCF802-DB42-C72D-ED46-893670770066}"/>
              </a:ext>
            </a:extLst>
          </p:cNvPr>
          <p:cNvSpPr txBox="1"/>
          <p:nvPr/>
        </p:nvSpPr>
        <p:spPr>
          <a:xfrm>
            <a:off x="9832339" y="1865126"/>
            <a:ext cx="1374938" cy="338554"/>
          </a:xfrm>
          <a:prstGeom prst="rect">
            <a:avLst/>
          </a:prstGeom>
          <a:noFill/>
        </p:spPr>
        <p:txBody>
          <a:bodyPr wrap="square" rtlCol="0">
            <a:spAutoFit/>
          </a:bodyPr>
          <a:lstStyle/>
          <a:p>
            <a:r>
              <a:rPr lang="en-US" altLang="zh-CN" sz="800" dirty="0"/>
              <a:t>No Generation/Smart Load Connection</a:t>
            </a:r>
            <a:endParaRPr lang="zh-CN" altLang="en-US" sz="800" dirty="0"/>
          </a:p>
        </p:txBody>
      </p:sp>
      <p:sp>
        <p:nvSpPr>
          <p:cNvPr id="22" name="文本框 21">
            <a:extLst>
              <a:ext uri="{FF2B5EF4-FFF2-40B4-BE49-F238E27FC236}">
                <a16:creationId xmlns:a16="http://schemas.microsoft.com/office/drawing/2014/main" id="{EFFF782C-D980-29EC-B9B7-FE52BDB31C8D}"/>
              </a:ext>
            </a:extLst>
          </p:cNvPr>
          <p:cNvSpPr txBox="1"/>
          <p:nvPr/>
        </p:nvSpPr>
        <p:spPr>
          <a:xfrm>
            <a:off x="7756731" y="1543021"/>
            <a:ext cx="1828800" cy="215444"/>
          </a:xfrm>
          <a:prstGeom prst="rect">
            <a:avLst/>
          </a:prstGeom>
          <a:noFill/>
        </p:spPr>
        <p:txBody>
          <a:bodyPr wrap="square" rtlCol="0">
            <a:spAutoFit/>
          </a:bodyPr>
          <a:lstStyle/>
          <a:p>
            <a:r>
              <a:rPr lang="en-US" altLang="zh-CN" sz="800" dirty="0"/>
              <a:t>Standard in all scenario</a:t>
            </a:r>
            <a:endParaRPr lang="zh-CN" altLang="en-US" sz="800" dirty="0"/>
          </a:p>
        </p:txBody>
      </p:sp>
      <p:graphicFrame>
        <p:nvGraphicFramePr>
          <p:cNvPr id="24" name="表格 23">
            <a:extLst>
              <a:ext uri="{FF2B5EF4-FFF2-40B4-BE49-F238E27FC236}">
                <a16:creationId xmlns:a16="http://schemas.microsoft.com/office/drawing/2014/main" id="{F5F4E9D1-E2BB-68C7-23A4-08B0EB8BC441}"/>
              </a:ext>
            </a:extLst>
          </p:cNvPr>
          <p:cNvGraphicFramePr>
            <a:graphicFrameLocks noGrp="1"/>
          </p:cNvGraphicFramePr>
          <p:nvPr>
            <p:extLst>
              <p:ext uri="{D42A27DB-BD31-4B8C-83A1-F6EECF244321}">
                <p14:modId xmlns:p14="http://schemas.microsoft.com/office/powerpoint/2010/main" val="3880658292"/>
              </p:ext>
            </p:extLst>
          </p:nvPr>
        </p:nvGraphicFramePr>
        <p:xfrm>
          <a:off x="889010" y="2497374"/>
          <a:ext cx="6706517" cy="37084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Inverter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1/2 * Sigen Gateway B-INV-15</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bl>
          </a:graphicData>
        </a:graphic>
      </p:graphicFrame>
      <p:sp>
        <p:nvSpPr>
          <p:cNvPr id="31" name="椭圆 30">
            <a:extLst>
              <a:ext uri="{FF2B5EF4-FFF2-40B4-BE49-F238E27FC236}">
                <a16:creationId xmlns:a16="http://schemas.microsoft.com/office/drawing/2014/main" id="{1E0134DE-0304-E4F4-D6D0-C7B62A57E7E1}"/>
              </a:ext>
            </a:extLst>
          </p:cNvPr>
          <p:cNvSpPr/>
          <p:nvPr/>
        </p:nvSpPr>
        <p:spPr>
          <a:xfrm>
            <a:off x="7504456" y="2591723"/>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36" name="文本框 35">
            <a:extLst>
              <a:ext uri="{FF2B5EF4-FFF2-40B4-BE49-F238E27FC236}">
                <a16:creationId xmlns:a16="http://schemas.microsoft.com/office/drawing/2014/main" id="{765403C2-0531-2E6A-DF45-55FA92602795}"/>
              </a:ext>
            </a:extLst>
          </p:cNvPr>
          <p:cNvSpPr txBox="1"/>
          <p:nvPr/>
        </p:nvSpPr>
        <p:spPr>
          <a:xfrm>
            <a:off x="7756730" y="2513517"/>
            <a:ext cx="3380415" cy="338554"/>
          </a:xfrm>
          <a:prstGeom prst="rect">
            <a:avLst/>
          </a:prstGeom>
          <a:noFill/>
        </p:spPr>
        <p:txBody>
          <a:bodyPr wrap="square" rtlCol="0">
            <a:spAutoFit/>
          </a:bodyPr>
          <a:lstStyle/>
          <a:p>
            <a:r>
              <a:rPr lang="da-DK" altLang="zh-CN" sz="800" b="1" dirty="0">
                <a:solidFill>
                  <a:srgbClr val="00A5B5"/>
                </a:solidFill>
              </a:rPr>
              <a:t>Support all power range of Sigen HYB inverter (50~125kW)</a:t>
            </a:r>
            <a:br>
              <a:rPr lang="da-DK" altLang="zh-CN" sz="800" b="1" dirty="0">
                <a:solidFill>
                  <a:srgbClr val="00A5B5"/>
                </a:solidFill>
              </a:rPr>
            </a:br>
            <a:r>
              <a:rPr lang="da-DK" altLang="zh-CN" sz="800" b="1" dirty="0">
                <a:solidFill>
                  <a:srgbClr val="00A5B5"/>
                </a:solidFill>
              </a:rPr>
              <a:t>Maximum capacity for one cabinet: 15*125kW=1,875kW</a:t>
            </a:r>
          </a:p>
        </p:txBody>
      </p:sp>
      <p:graphicFrame>
        <p:nvGraphicFramePr>
          <p:cNvPr id="38" name="表格 37">
            <a:extLst>
              <a:ext uri="{FF2B5EF4-FFF2-40B4-BE49-F238E27FC236}">
                <a16:creationId xmlns:a16="http://schemas.microsoft.com/office/drawing/2014/main" id="{245CD9D1-E0EF-DF63-21F9-9A76D215C87B}"/>
              </a:ext>
            </a:extLst>
          </p:cNvPr>
          <p:cNvGraphicFramePr>
            <a:graphicFrameLocks noGrp="1"/>
          </p:cNvGraphicFramePr>
          <p:nvPr>
            <p:extLst>
              <p:ext uri="{D42A27DB-BD31-4B8C-83A1-F6EECF244321}">
                <p14:modId xmlns:p14="http://schemas.microsoft.com/office/powerpoint/2010/main" val="4268465311"/>
              </p:ext>
            </p:extLst>
          </p:nvPr>
        </p:nvGraphicFramePr>
        <p:xfrm>
          <a:off x="889009" y="3038579"/>
          <a:ext cx="10345642" cy="2792349"/>
        </p:xfrm>
        <a:graphic>
          <a:graphicData uri="http://schemas.openxmlformats.org/drawingml/2006/table">
            <a:tbl>
              <a:tblPr firstRow="1" bandRow="1">
                <a:tableStyleId>{F5AB1C69-6EDB-4FF4-983F-18BD219EF322}</a:tableStyleId>
              </a:tblPr>
              <a:tblGrid>
                <a:gridCol w="1600562">
                  <a:extLst>
                    <a:ext uri="{9D8B030D-6E8A-4147-A177-3AD203B41FA5}">
                      <a16:colId xmlns:a16="http://schemas.microsoft.com/office/drawing/2014/main" val="2258342405"/>
                    </a:ext>
                  </a:extLst>
                </a:gridCol>
                <a:gridCol w="1962289">
                  <a:extLst>
                    <a:ext uri="{9D8B030D-6E8A-4147-A177-3AD203B41FA5}">
                      <a16:colId xmlns:a16="http://schemas.microsoft.com/office/drawing/2014/main" val="4035501324"/>
                    </a:ext>
                  </a:extLst>
                </a:gridCol>
                <a:gridCol w="1928917">
                  <a:extLst>
                    <a:ext uri="{9D8B030D-6E8A-4147-A177-3AD203B41FA5}">
                      <a16:colId xmlns:a16="http://schemas.microsoft.com/office/drawing/2014/main" val="89046801"/>
                    </a:ext>
                  </a:extLst>
                </a:gridCol>
                <a:gridCol w="1908893">
                  <a:extLst>
                    <a:ext uri="{9D8B030D-6E8A-4147-A177-3AD203B41FA5}">
                      <a16:colId xmlns:a16="http://schemas.microsoft.com/office/drawing/2014/main" val="1511852126"/>
                    </a:ext>
                  </a:extLst>
                </a:gridCol>
                <a:gridCol w="1268146">
                  <a:extLst>
                    <a:ext uri="{9D8B030D-6E8A-4147-A177-3AD203B41FA5}">
                      <a16:colId xmlns:a16="http://schemas.microsoft.com/office/drawing/2014/main" val="491304397"/>
                    </a:ext>
                  </a:extLst>
                </a:gridCol>
                <a:gridCol w="1676835">
                  <a:extLst>
                    <a:ext uri="{9D8B030D-6E8A-4147-A177-3AD203B41FA5}">
                      <a16:colId xmlns:a16="http://schemas.microsoft.com/office/drawing/2014/main" val="2057307081"/>
                    </a:ext>
                  </a:extLst>
                </a:gridCol>
              </a:tblGrid>
              <a:tr h="175068">
                <a:tc gridSpan="6">
                  <a:txBody>
                    <a:bodyPr/>
                    <a:lstStyle/>
                    <a:p>
                      <a:pPr algn="ctr"/>
                      <a:r>
                        <a:rPr lang="en-US" altLang="zh-CN" sz="1000" dirty="0"/>
                        <a:t>Typical Configuration of INV Cabinet (1*Sigen Gateway B-INV-15) </a:t>
                      </a:r>
                      <a:endParaRPr lang="zh-CN" altLang="en-US" sz="1000" dirty="0"/>
                    </a:p>
                  </a:txBody>
                  <a:tcPr anchor="ctr"/>
                </a:tc>
                <a:tc hMerge="1">
                  <a:txBody>
                    <a:bodyPr/>
                    <a:lstStyle/>
                    <a:p>
                      <a:endParaRPr lang="zh-CN" altLang="en-US"/>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algn="ctr"/>
                      <a:endParaRPr lang="zh-CN" altLang="en-US" sz="900" dirty="0"/>
                    </a:p>
                  </a:txBody>
                  <a:tcPr/>
                </a:tc>
                <a:tc hMerge="1">
                  <a:txBody>
                    <a:bodyPr/>
                    <a:lstStyle/>
                    <a:p>
                      <a:pPr algn="ctr"/>
                      <a:endParaRPr lang="zh-CN" altLang="en-US" sz="900" dirty="0"/>
                    </a:p>
                  </a:txBody>
                  <a:tcPr/>
                </a:tc>
                <a:extLst>
                  <a:ext uri="{0D108BD9-81ED-4DB2-BD59-A6C34878D82A}">
                    <a16:rowId xmlns:a16="http://schemas.microsoft.com/office/drawing/2014/main" val="3603722665"/>
                  </a:ext>
                </a:extLst>
              </a:tr>
              <a:tr h="175068">
                <a:tc>
                  <a:txBody>
                    <a:bodyPr/>
                    <a:lstStyle/>
                    <a:p>
                      <a:r>
                        <a:rPr lang="en-US" altLang="zh-CN" sz="1000" b="1" dirty="0">
                          <a:solidFill>
                            <a:srgbClr val="00A5B5"/>
                          </a:solidFill>
                        </a:rPr>
                        <a:t>INV Model Selected</a:t>
                      </a:r>
                      <a:endParaRPr lang="zh-CN" altLang="en-US" sz="1000" b="1" dirty="0">
                        <a:solidFill>
                          <a:srgbClr val="00A5B5"/>
                        </a:solidFill>
                      </a:endParaRPr>
                    </a:p>
                  </a:txBody>
                  <a:tcPr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altLang="zh-CN" sz="1000" b="1" dirty="0">
                          <a:solidFill>
                            <a:srgbClr val="00A5B5"/>
                          </a:solidFill>
                        </a:rPr>
                        <a:t>Recommended Inverter No.</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INV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BESS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Backup Period</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Remark</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4889494"/>
                  </a:ext>
                </a:extLst>
              </a:tr>
              <a:tr h="164126">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110M1-HYB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15</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1,650kW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3,795kWh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2.3h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r>
                        <a:rPr lang="en-US" altLang="zh-CN" sz="900" dirty="0"/>
                        <a:t>Maximum INV capacity: 1,875kW</a:t>
                      </a:r>
                    </a:p>
                    <a:p>
                      <a:r>
                        <a:rPr lang="en-US" altLang="zh-CN" sz="900" dirty="0"/>
                        <a:t>Maximum ESS capacity: 3,795kWh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81286515"/>
                  </a:ext>
                </a:extLst>
              </a:tr>
              <a:tr h="295427">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125M1-HYB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13~15</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1,875kW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3,795kWh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2.0h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41395413"/>
                  </a:ext>
                </a:extLst>
              </a:tr>
              <a:tr h="175068">
                <a:tc gridSpan="6">
                  <a:txBody>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lang="en-US" altLang="zh-CN" sz="1000" b="1" dirty="0">
                          <a:solidFill>
                            <a:schemeClr val="bg1"/>
                          </a:solidFill>
                        </a:rPr>
                        <a:t>Typical Configuration of INV Cabinet (2*Sigen Gateway B-INV-15)</a:t>
                      </a:r>
                      <a:endParaRPr lang="zh-CN" altLang="en-US" sz="1000" b="1" dirty="0">
                        <a:solidFill>
                          <a:schemeClr val="bg1"/>
                        </a:solidFill>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tc hMerge="1">
                  <a:txBody>
                    <a:bodyPr/>
                    <a:lstStyle/>
                    <a:p>
                      <a:pPr algn="l"/>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l"/>
                      <a:endParaRPr lang="zh-CN" altLang="en-US" sz="900" dirty="0"/>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l"/>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l"/>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indent="0" algn="l">
                        <a:lnSpc>
                          <a:spcPct val="150000"/>
                        </a:lnSpc>
                        <a:buFont typeface="Wingdings" panose="05000000000000000000" pitchFamily="2" charset="2"/>
                        <a:buNone/>
                      </a:pP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494080"/>
                  </a:ext>
                </a:extLst>
              </a:tr>
              <a:tr h="164126">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mn-lt"/>
                          <a:ea typeface="+mn-ea"/>
                          <a:cs typeface="+mn-cs"/>
                        </a:rPr>
                        <a:t>Sigen PV 60M1-M1</a:t>
                      </a:r>
                      <a:endParaRPr kumimoji="0" lang="zh-CN" altLang="en-US" sz="900" b="0" i="0" u="none" strike="noStrike" kern="1200" cap="none" spc="0" normalizeH="0" baseline="0" noProof="0" dirty="0">
                        <a:ln>
                          <a:noFill/>
                        </a:ln>
                        <a:solidFill>
                          <a:prstClr val="black"/>
                        </a:solidFill>
                        <a:effectLst/>
                        <a:uLnTx/>
                        <a:uFillTx/>
                        <a:latin typeface="+mn-lt"/>
                        <a:ea typeface="+mn-ea"/>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27-30</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1,800kW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7,590kWh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4.2h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5">
                  <a:txBody>
                    <a:bodyPr/>
                    <a:lstStyle/>
                    <a:p>
                      <a:r>
                        <a:rPr lang="en-US" altLang="zh-CN" sz="900" dirty="0"/>
                        <a:t>Maximum INV capacity: 2,000kW</a:t>
                      </a:r>
                    </a:p>
                    <a:p>
                      <a:r>
                        <a:rPr lang="en-US" altLang="zh-CN" sz="900" dirty="0"/>
                        <a:t>Maximum ESS capacity:</a:t>
                      </a:r>
                    </a:p>
                    <a:p>
                      <a:r>
                        <a:rPr lang="en-US" altLang="zh-CN" sz="900" dirty="0"/>
                        <a:t>7,596kWh </a:t>
                      </a: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80128488"/>
                  </a:ext>
                </a:extLst>
              </a:tr>
              <a:tr h="164126">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mn-lt"/>
                          <a:ea typeface="+mn-ea"/>
                          <a:cs typeface="+mn-cs"/>
                        </a:rPr>
                        <a:t>Sigen PV 80M1-HYB</a:t>
                      </a:r>
                      <a:endParaRPr kumimoji="0" lang="zh-CN" altLang="en-US" sz="900" b="0" i="0" u="none" strike="noStrike" kern="1200" cap="none" spc="0" normalizeH="0" baseline="0" noProof="0" dirty="0">
                        <a:ln>
                          <a:noFill/>
                        </a:ln>
                        <a:solidFill>
                          <a:prstClr val="black"/>
                        </a:solidFill>
                        <a:effectLst/>
                        <a:uLnTx/>
                        <a:uFillTx/>
                        <a:latin typeface="+mn-lt"/>
                        <a:ea typeface="+mn-ea"/>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21~25</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2,000kW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6,325kWh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3.1h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2634147"/>
                  </a:ext>
                </a:extLst>
              </a:tr>
              <a:tr h="164126">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mn-lt"/>
                          <a:ea typeface="+mn-ea"/>
                          <a:cs typeface="+mn-cs"/>
                        </a:rPr>
                        <a:t>Sigen PV 100M1-HYB</a:t>
                      </a:r>
                      <a:endParaRPr kumimoji="0" lang="zh-CN" altLang="en-US" sz="900" b="0" i="0" u="none" strike="noStrike" kern="1200" cap="none" spc="0" normalizeH="0" baseline="0" noProof="0" dirty="0">
                        <a:ln>
                          <a:noFill/>
                        </a:ln>
                        <a:solidFill>
                          <a:prstClr val="black"/>
                        </a:solidFill>
                        <a:effectLst/>
                        <a:uLnTx/>
                        <a:uFillTx/>
                        <a:latin typeface="+mn-lt"/>
                        <a:ea typeface="+mn-ea"/>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dirty="0">
                          <a:ln>
                            <a:noFill/>
                          </a:ln>
                          <a:solidFill>
                            <a:prstClr val="black"/>
                          </a:solidFill>
                          <a:effectLst/>
                          <a:uLnTx/>
                          <a:uFillTx/>
                          <a:latin typeface="+mn-lt"/>
                          <a:ea typeface="+mn-ea"/>
                          <a:cs typeface="+mn-cs"/>
                        </a:rPr>
                        <a:t>16-20</a:t>
                      </a:r>
                      <a:endParaRPr kumimoji="0" lang="zh-CN" altLang="en-US" sz="900" b="0" i="0" u="none" strike="noStrike" kern="1200" cap="none" spc="0" normalizeH="0" baseline="0" dirty="0">
                        <a:ln>
                          <a:noFill/>
                        </a:ln>
                        <a:solidFill>
                          <a:prstClr val="black"/>
                        </a:solidFill>
                        <a:effectLst/>
                        <a:uLnTx/>
                        <a:uFillTx/>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dirty="0">
                          <a:ln>
                            <a:noFill/>
                          </a:ln>
                          <a:solidFill>
                            <a:prstClr val="black"/>
                          </a:solidFill>
                          <a:effectLst/>
                          <a:uLnTx/>
                          <a:uFillTx/>
                          <a:latin typeface="+mn-lt"/>
                          <a:ea typeface="+mn-ea"/>
                          <a:cs typeface="+mn-cs"/>
                        </a:rPr>
                        <a:t>2,000kW</a:t>
                      </a:r>
                      <a:endParaRPr kumimoji="0" lang="zh-CN" altLang="en-US" sz="900" b="0" i="0" u="none" strike="noStrike" kern="1200" cap="none" spc="0" normalizeH="0" baseline="0" dirty="0">
                        <a:ln>
                          <a:noFill/>
                        </a:ln>
                        <a:solidFill>
                          <a:prstClr val="black"/>
                        </a:solidFill>
                        <a:effectLst/>
                        <a:uLnTx/>
                        <a:uFillTx/>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dirty="0">
                          <a:ln>
                            <a:noFill/>
                          </a:ln>
                          <a:solidFill>
                            <a:prstClr val="black"/>
                          </a:solidFill>
                          <a:effectLst/>
                          <a:uLnTx/>
                          <a:uFillTx/>
                          <a:latin typeface="+mn-lt"/>
                          <a:ea typeface="+mn-ea"/>
                          <a:cs typeface="+mn-cs"/>
                        </a:rPr>
                        <a:t>5,060kWh</a:t>
                      </a:r>
                      <a:endParaRPr kumimoji="0" lang="zh-CN" altLang="en-US" sz="900" b="0" i="0" u="none" strike="noStrike" kern="1200" cap="none" spc="0" normalizeH="0" baseline="0" dirty="0">
                        <a:ln>
                          <a:noFill/>
                        </a:ln>
                        <a:solidFill>
                          <a:prstClr val="black"/>
                        </a:solidFill>
                        <a:effectLst/>
                        <a:uLnTx/>
                        <a:uFillTx/>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dirty="0">
                          <a:ln>
                            <a:noFill/>
                          </a:ln>
                          <a:solidFill>
                            <a:prstClr val="black"/>
                          </a:solidFill>
                          <a:effectLst/>
                          <a:uLnTx/>
                          <a:uFillTx/>
                          <a:latin typeface="+mn-lt"/>
                          <a:ea typeface="+mn-ea"/>
                          <a:cs typeface="+mn-cs"/>
                        </a:rPr>
                        <a:t>2.5h</a:t>
                      </a:r>
                      <a:endParaRPr kumimoji="0" lang="zh-CN" altLang="en-US" sz="900" b="0" i="0" u="none" strike="noStrike" kern="1200" cap="none" spc="0" normalizeH="0" baseline="0" dirty="0">
                        <a:ln>
                          <a:noFill/>
                        </a:ln>
                        <a:solidFill>
                          <a:prstClr val="black"/>
                        </a:solidFill>
                        <a:effectLst/>
                        <a:uLnTx/>
                        <a:uFillTx/>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pPr marL="0" marR="0" lvl="0" indent="0" algn="l" defTabSz="12192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17469271"/>
                  </a:ext>
                </a:extLst>
              </a:tr>
              <a:tr h="164126">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110M1-HYB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15~18</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1,980kW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4,554kWh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2.3h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indent="0" algn="l">
                        <a:lnSpc>
                          <a:spcPct val="150000"/>
                        </a:lnSpc>
                        <a:buFont typeface="Wingdings" panose="05000000000000000000" pitchFamily="2" charset="2"/>
                        <a:buNone/>
                      </a:pP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0911121"/>
                  </a:ext>
                </a:extLst>
              </a:tr>
              <a:tr h="164126">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125M1-HYB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13-16</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2,000kW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4,048kWh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2.0h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6910616"/>
                  </a:ext>
                </a:extLst>
              </a:tr>
              <a:tr h="209950">
                <a:tc gridSpan="6">
                  <a:txBody>
                    <a:bodyPr/>
                    <a:lstStyle/>
                    <a:p>
                      <a:pPr marL="0" marR="0" lvl="0" indent="0" algn="l" defTabSz="1219200" rtl="0" eaLnBrk="1" fontAlgn="auto" latinLnBrk="0" hangingPunct="1">
                        <a:lnSpc>
                          <a:spcPct val="150000"/>
                        </a:lnSpc>
                        <a:spcBef>
                          <a:spcPts val="0"/>
                        </a:spcBef>
                        <a:spcAft>
                          <a:spcPts val="0"/>
                        </a:spcAft>
                        <a:buClrTx/>
                        <a:buSzTx/>
                        <a:buFontTx/>
                        <a:buNone/>
                        <a:tabLst/>
                        <a:defRPr/>
                      </a:pP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T w="12700" cap="flat" cmpd="sng" algn="ctr">
                      <a:solidFill>
                        <a:schemeClr val="bg1">
                          <a:lumMod val="75000"/>
                        </a:schemeClr>
                      </a:solidFill>
                      <a:prstDash val="solid"/>
                      <a:round/>
                      <a:headEnd type="none" w="med" len="med"/>
                      <a:tailEnd type="none" w="med" len="med"/>
                    </a:lnT>
                    <a:solidFill>
                      <a:schemeClr val="bg1"/>
                    </a:solidFill>
                  </a:tcPr>
                </a:tc>
                <a:tc hMerge="1">
                  <a:txBody>
                    <a:bodyPr/>
                    <a:lstStyle/>
                    <a:p>
                      <a:endParaRPr lang="zh-CN" altLang="en-US"/>
                    </a:p>
                  </a:txBody>
                  <a:tcPr/>
                </a:tc>
                <a:tc hMerge="1">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algn="l"/>
                      <a:endParaRPr lang="zh-CN" altLang="en-US" sz="900" dirty="0"/>
                    </a:p>
                  </a:txBody>
                  <a:tcPr anchor="ctr">
                    <a:lnT w="12700" cap="flat" cmpd="sng" algn="ctr">
                      <a:noFill/>
                      <a:prstDash val="solid"/>
                      <a:round/>
                      <a:headEnd type="none" w="med" len="med"/>
                      <a:tailEnd type="none" w="med" len="med"/>
                    </a:lnT>
                    <a:solidFill>
                      <a:schemeClr val="bg1"/>
                    </a:solidFill>
                  </a:tcPr>
                </a:tc>
                <a:tc hMerge="1">
                  <a:txBody>
                    <a:bodyPr/>
                    <a:lstStyle/>
                    <a:p>
                      <a:endParaRPr lang="zh-CN" altLang="en-US" dirty="0"/>
                    </a:p>
                  </a:txBody>
                  <a:tcPr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475567020"/>
                  </a:ext>
                </a:extLst>
              </a:tr>
            </a:tbl>
          </a:graphicData>
        </a:graphic>
      </p:graphicFrame>
      <p:sp>
        <p:nvSpPr>
          <p:cNvPr id="23" name="文本框 22">
            <a:extLst>
              <a:ext uri="{FF2B5EF4-FFF2-40B4-BE49-F238E27FC236}">
                <a16:creationId xmlns:a16="http://schemas.microsoft.com/office/drawing/2014/main" id="{1235D07E-F5C2-8D49-7278-1D9BFF912FBC}"/>
              </a:ext>
            </a:extLst>
          </p:cNvPr>
          <p:cNvSpPr txBox="1"/>
          <p:nvPr/>
        </p:nvSpPr>
        <p:spPr>
          <a:xfrm>
            <a:off x="889009" y="5538793"/>
            <a:ext cx="10318267" cy="1182888"/>
          </a:xfrm>
          <a:prstGeom prst="rect">
            <a:avLst/>
          </a:prstGeom>
          <a:noFill/>
        </p:spPr>
        <p:txBody>
          <a:bodyPr wrap="square" rtlCol="0">
            <a:spAutoFit/>
          </a:bodyPr>
          <a:lstStyle/>
          <a:p>
            <a:pPr>
              <a:lnSpc>
                <a:spcPct val="150000"/>
              </a:lnSpc>
            </a:pPr>
            <a:r>
              <a:rPr lang="en-US" altLang="zh-CN" sz="800" dirty="0"/>
              <a:t>Note: </a:t>
            </a:r>
          </a:p>
          <a:p>
            <a:pPr marL="228600" indent="-228600">
              <a:lnSpc>
                <a:spcPct val="150000"/>
              </a:lnSpc>
              <a:buAutoNum type="arabicPeriod"/>
            </a:pPr>
            <a:r>
              <a:rPr lang="en-US" altLang="zh-CN" sz="800" dirty="0"/>
              <a:t>1 * Sigen Gateway B-INV-15 can meet the power need of inverter within 1,875kW. The backup time is almost 2 hours. If the project size</a:t>
            </a:r>
            <a:r>
              <a:rPr lang="zh-CN" altLang="en-US" sz="800" dirty="0"/>
              <a:t> </a:t>
            </a:r>
            <a:r>
              <a:rPr lang="en-US" altLang="zh-CN" sz="800" dirty="0"/>
              <a:t>is</a:t>
            </a:r>
            <a:r>
              <a:rPr lang="zh-CN" altLang="en-US" sz="800" dirty="0"/>
              <a:t> </a:t>
            </a:r>
            <a:r>
              <a:rPr lang="en-US" altLang="zh-CN" sz="800" dirty="0"/>
              <a:t>over</a:t>
            </a:r>
            <a:r>
              <a:rPr lang="zh-CN" altLang="en-US" sz="800" dirty="0"/>
              <a:t> </a:t>
            </a:r>
            <a:r>
              <a:rPr lang="en-US" altLang="zh-CN" sz="800" dirty="0"/>
              <a:t>1,875kW or need longer backup time, 2*Sigen Gateway B-INV-15 are needed.</a:t>
            </a:r>
            <a:r>
              <a:rPr lang="zh-CN" altLang="en-US" sz="800" dirty="0"/>
              <a:t> </a:t>
            </a:r>
            <a:endParaRPr lang="en-US" altLang="zh-CN" sz="800" dirty="0"/>
          </a:p>
          <a:p>
            <a:pPr marL="228600" indent="-228600">
              <a:lnSpc>
                <a:spcPct val="150000"/>
              </a:lnSpc>
              <a:buFontTx/>
              <a:buAutoNum type="arabicPeriod"/>
            </a:pPr>
            <a:r>
              <a:rPr lang="en-US" altLang="zh-CN" sz="800" dirty="0"/>
              <a:t>Sigen PV 100M1-HYB / </a:t>
            </a:r>
            <a:r>
              <a:rPr kumimoji="0" lang="en-US" altLang="zh-CN" sz="800" b="0" i="0" u="none" strike="noStrike" kern="1200" cap="none" spc="0" normalizeH="0" baseline="0" noProof="0" dirty="0">
                <a:ln>
                  <a:noFill/>
                </a:ln>
                <a:solidFill>
                  <a:prstClr val="black"/>
                </a:solidFill>
                <a:effectLst/>
                <a:uLnTx/>
                <a:uFillTx/>
                <a:latin typeface="Poppins"/>
                <a:ea typeface="思源黑体 CN Light"/>
                <a:cs typeface="+mn-cs"/>
              </a:rPr>
              <a:t>Sigen PV 110M1-HYB</a:t>
            </a:r>
            <a:r>
              <a:rPr kumimoji="0" lang="zh-CN" altLang="en-US" sz="800" b="0" i="0" u="none" strike="noStrike" kern="1200" cap="none" spc="0" normalizeH="0" baseline="0" noProof="0" dirty="0">
                <a:ln>
                  <a:noFill/>
                </a:ln>
                <a:solidFill>
                  <a:prstClr val="black"/>
                </a:solidFill>
                <a:effectLst/>
                <a:uLnTx/>
                <a:uFillTx/>
                <a:latin typeface="Poppins"/>
                <a:ea typeface="思源黑体 CN Light"/>
                <a:cs typeface="+mn-cs"/>
              </a:rPr>
              <a:t> </a:t>
            </a:r>
            <a:r>
              <a:rPr kumimoji="0" lang="en-US" altLang="zh-CN" sz="800" b="0" i="0" u="none" strike="noStrike" kern="1200" cap="none" spc="0" normalizeH="0" baseline="0" noProof="0" dirty="0">
                <a:ln>
                  <a:noFill/>
                </a:ln>
                <a:solidFill>
                  <a:prstClr val="black"/>
                </a:solidFill>
                <a:effectLst/>
                <a:uLnTx/>
                <a:uFillTx/>
                <a:latin typeface="Poppins"/>
                <a:ea typeface="思源黑体 CN Light"/>
                <a:cs typeface="+mn-cs"/>
              </a:rPr>
              <a:t>/</a:t>
            </a:r>
            <a:r>
              <a:rPr kumimoji="0" lang="zh-CN" altLang="en-US" sz="800" b="0" i="0" u="none" strike="noStrike" kern="1200" cap="none" spc="0" normalizeH="0" baseline="0" noProof="0" dirty="0">
                <a:ln>
                  <a:noFill/>
                </a:ln>
                <a:solidFill>
                  <a:prstClr val="black"/>
                </a:solidFill>
                <a:effectLst/>
                <a:uLnTx/>
                <a:uFillTx/>
                <a:latin typeface="Poppins"/>
                <a:ea typeface="思源黑体 CN Light"/>
                <a:cs typeface="+mn-cs"/>
              </a:rPr>
              <a:t> </a:t>
            </a:r>
            <a:r>
              <a:rPr kumimoji="0" lang="en-US" altLang="zh-CN" sz="800" b="0" i="0" u="none" strike="noStrike" kern="1200" cap="none" spc="0" normalizeH="0" baseline="0" noProof="0" dirty="0">
                <a:ln>
                  <a:noFill/>
                </a:ln>
                <a:solidFill>
                  <a:prstClr val="black"/>
                </a:solidFill>
                <a:effectLst/>
                <a:uLnTx/>
                <a:uFillTx/>
                <a:latin typeface="Poppins"/>
                <a:ea typeface="思源黑体 CN Light"/>
                <a:cs typeface="+mn-cs"/>
              </a:rPr>
              <a:t>Sigen PV 125M1-HYB is recommended to be used in the Sigen Gateway B-INV-15; </a:t>
            </a:r>
            <a:r>
              <a:rPr lang="en-US" altLang="zh-CN" sz="800" dirty="0">
                <a:solidFill>
                  <a:prstClr val="black"/>
                </a:solidFill>
                <a:latin typeface="Poppins"/>
                <a:ea typeface="思源黑体 CN Light"/>
              </a:rPr>
              <a:t>Sigen PV 50/60/80 M1-HYB is recommended to be used in Sigen Gateway B-IN-24 for longer backup time.</a:t>
            </a:r>
            <a:endParaRPr lang="en-US" altLang="zh-CN" sz="800" dirty="0"/>
          </a:p>
          <a:p>
            <a:pPr marL="228600" indent="-228600">
              <a:lnSpc>
                <a:spcPct val="150000"/>
              </a:lnSpc>
              <a:buAutoNum type="arabicPeriod"/>
            </a:pPr>
            <a:r>
              <a:rPr lang="en-US" altLang="zh-CN" sz="800" dirty="0"/>
              <a:t>If the client want to meet the AC power with 2,000kW and 5 hours backup time at the same time, </a:t>
            </a:r>
            <a:r>
              <a:rPr lang="en-US" altLang="zh-CN" sz="800" b="1" dirty="0">
                <a:solidFill>
                  <a:srgbClr val="00A5B5"/>
                </a:solidFill>
              </a:rPr>
              <a:t>2*Sigen Gateway B-INV-24 and 40 * Sigen PV 50M1-HYB are needed</a:t>
            </a:r>
            <a:r>
              <a:rPr lang="en-US" altLang="zh-CN" sz="800" dirty="0"/>
              <a:t>.</a:t>
            </a:r>
          </a:p>
        </p:txBody>
      </p:sp>
    </p:spTree>
    <p:extLst>
      <p:ext uri="{BB962C8B-B14F-4D97-AF65-F5344CB8AC3E}">
        <p14:creationId xmlns:p14="http://schemas.microsoft.com/office/powerpoint/2010/main" val="610452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B1253-A356-D211-EA1E-D02001E182D4}"/>
            </a:ext>
          </a:extLst>
        </p:cNvPr>
        <p:cNvGrpSpPr/>
        <p:nvPr/>
      </p:nvGrpSpPr>
      <p:grpSpPr>
        <a:xfrm>
          <a:off x="0" y="0"/>
          <a:ext cx="0" cy="0"/>
          <a:chOff x="0" y="0"/>
          <a:chExt cx="0" cy="0"/>
        </a:xfrm>
      </p:grpSpPr>
      <p:sp>
        <p:nvSpPr>
          <p:cNvPr id="40" name="矩形: 圆角 39">
            <a:extLst>
              <a:ext uri="{FF2B5EF4-FFF2-40B4-BE49-F238E27FC236}">
                <a16:creationId xmlns:a16="http://schemas.microsoft.com/office/drawing/2014/main" id="{EEB39316-DB2D-A4CF-DBCC-1F24156814A4}"/>
              </a:ext>
            </a:extLst>
          </p:cNvPr>
          <p:cNvSpPr/>
          <p:nvPr/>
        </p:nvSpPr>
        <p:spPr>
          <a:xfrm>
            <a:off x="889009" y="2421359"/>
            <a:ext cx="10318268" cy="495625"/>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10488EA7-5AD4-A553-6620-FF7D0DA8AC8A}"/>
              </a:ext>
            </a:extLst>
          </p:cNvPr>
          <p:cNvSpPr/>
          <p:nvPr/>
        </p:nvSpPr>
        <p:spPr>
          <a:xfrm>
            <a:off x="889009" y="1381611"/>
            <a:ext cx="10318268" cy="876307"/>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3">
            <a:extLst>
              <a:ext uri="{FF2B5EF4-FFF2-40B4-BE49-F238E27FC236}">
                <a16:creationId xmlns:a16="http://schemas.microsoft.com/office/drawing/2014/main" id="{0E1FA078-970B-5EB4-C6F6-F9E5EAD63D49}"/>
              </a:ext>
            </a:extLst>
          </p:cNvPr>
          <p:cNvSpPr txBox="1">
            <a:spLocks/>
          </p:cNvSpPr>
          <p:nvPr/>
        </p:nvSpPr>
        <p:spPr>
          <a:xfrm>
            <a:off x="615357" y="341801"/>
            <a:ext cx="11648771" cy="508001"/>
          </a:xfrm>
          <a:prstGeom prst="rect">
            <a:avLst/>
          </a:prstGeom>
        </p:spPr>
        <p:txBody>
          <a:bodyPr/>
          <a:lst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3200" b="1" dirty="0">
                <a:solidFill>
                  <a:prstClr val="black"/>
                </a:solidFill>
                <a:latin typeface="Poppins" panose="00000500000000000000" pitchFamily="2" charset="0"/>
                <a:ea typeface="思源黑体 CN Light" panose="020B0300000000000000" pitchFamily="34" charset="-122"/>
                <a:cs typeface="+mn-ea"/>
                <a:sym typeface="Poppins" panose="00000500000000000000" pitchFamily="2" charset="0"/>
              </a:rPr>
              <a:t>1600~2000 kW Project Gateway Configuration</a:t>
            </a:r>
          </a:p>
        </p:txBody>
      </p:sp>
      <p:graphicFrame>
        <p:nvGraphicFramePr>
          <p:cNvPr id="13" name="表格 12">
            <a:extLst>
              <a:ext uri="{FF2B5EF4-FFF2-40B4-BE49-F238E27FC236}">
                <a16:creationId xmlns:a16="http://schemas.microsoft.com/office/drawing/2014/main" id="{B06094B3-1A22-2131-74CE-D7E0271454BE}"/>
              </a:ext>
            </a:extLst>
          </p:cNvPr>
          <p:cNvGraphicFramePr>
            <a:graphicFrameLocks noGrp="1"/>
          </p:cNvGraphicFramePr>
          <p:nvPr/>
        </p:nvGraphicFramePr>
        <p:xfrm>
          <a:off x="889010" y="1451792"/>
          <a:ext cx="6706517" cy="74168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Main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1 * Sigen Gateway C2000-B-MN</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r h="370840">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rgbClr val="00A5B5"/>
                          </a:solidFill>
                        </a:rPr>
                        <a:t>Sigen Gateway Smart Load Cabinet:</a:t>
                      </a:r>
                      <a:endParaRPr lang="zh-CN" altLang="en-US" sz="1200" b="1" dirty="0">
                        <a:solidFill>
                          <a:srgbClr val="00A5B5"/>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chemeClr val="tx1"/>
                          </a:solidFill>
                        </a:rPr>
                        <a:t>1 * Sigen Gateway C2000-B-ST</a:t>
                      </a:r>
                      <a:endParaRPr lang="zh-CN" altLang="en-US" sz="12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1530227"/>
                  </a:ext>
                </a:extLst>
              </a:tr>
            </a:tbl>
          </a:graphicData>
        </a:graphic>
      </p:graphicFrame>
      <p:sp>
        <p:nvSpPr>
          <p:cNvPr id="15" name="椭圆 14">
            <a:extLst>
              <a:ext uri="{FF2B5EF4-FFF2-40B4-BE49-F238E27FC236}">
                <a16:creationId xmlns:a16="http://schemas.microsoft.com/office/drawing/2014/main" id="{08CF91C0-CBBE-B3D4-5AF2-CCB2D81586AD}"/>
              </a:ext>
            </a:extLst>
          </p:cNvPr>
          <p:cNvSpPr/>
          <p:nvPr/>
        </p:nvSpPr>
        <p:spPr>
          <a:xfrm>
            <a:off x="7504456" y="1551977"/>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6" name="椭圆 15">
            <a:extLst>
              <a:ext uri="{FF2B5EF4-FFF2-40B4-BE49-F238E27FC236}">
                <a16:creationId xmlns:a16="http://schemas.microsoft.com/office/drawing/2014/main" id="{0E999212-3437-1DC6-89D2-79B2E20710D8}"/>
              </a:ext>
            </a:extLst>
          </p:cNvPr>
          <p:cNvSpPr/>
          <p:nvPr/>
        </p:nvSpPr>
        <p:spPr>
          <a:xfrm>
            <a:off x="7504456" y="1927943"/>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7" name="椭圆 16">
            <a:extLst>
              <a:ext uri="{FF2B5EF4-FFF2-40B4-BE49-F238E27FC236}">
                <a16:creationId xmlns:a16="http://schemas.microsoft.com/office/drawing/2014/main" id="{774703EB-AAA0-FEDC-F8D9-1024B84DE242}"/>
              </a:ext>
            </a:extLst>
          </p:cNvPr>
          <p:cNvSpPr/>
          <p:nvPr/>
        </p:nvSpPr>
        <p:spPr>
          <a:xfrm>
            <a:off x="9598302" y="1923222"/>
            <a:ext cx="182142" cy="18214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Wingdings 2" panose="05020102010507070707" pitchFamily="18" charset="2"/>
              </a:rPr>
              <a:t></a:t>
            </a:r>
            <a:endPar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sp>
        <p:nvSpPr>
          <p:cNvPr id="18" name="文本框 17">
            <a:extLst>
              <a:ext uri="{FF2B5EF4-FFF2-40B4-BE49-F238E27FC236}">
                <a16:creationId xmlns:a16="http://schemas.microsoft.com/office/drawing/2014/main" id="{0E4354C0-333F-6EAA-CF58-038FD6535474}"/>
              </a:ext>
            </a:extLst>
          </p:cNvPr>
          <p:cNvSpPr txBox="1"/>
          <p:nvPr/>
        </p:nvSpPr>
        <p:spPr>
          <a:xfrm>
            <a:off x="7756731" y="1865126"/>
            <a:ext cx="1621892" cy="338554"/>
          </a:xfrm>
          <a:prstGeom prst="rect">
            <a:avLst/>
          </a:prstGeom>
          <a:noFill/>
        </p:spPr>
        <p:txBody>
          <a:bodyPr wrap="square" rtlCol="0">
            <a:spAutoFit/>
          </a:bodyPr>
          <a:lstStyle/>
          <a:p>
            <a:r>
              <a:rPr lang="en-US" altLang="zh-CN" sz="800" dirty="0"/>
              <a:t>Need Generation/Smart Load Connection</a:t>
            </a:r>
            <a:endParaRPr lang="zh-CN" altLang="en-US" sz="800" dirty="0"/>
          </a:p>
        </p:txBody>
      </p:sp>
      <p:sp>
        <p:nvSpPr>
          <p:cNvPr id="19" name="文本框 18">
            <a:extLst>
              <a:ext uri="{FF2B5EF4-FFF2-40B4-BE49-F238E27FC236}">
                <a16:creationId xmlns:a16="http://schemas.microsoft.com/office/drawing/2014/main" id="{FC7BDEE6-EE82-BC0A-7CBF-6448258ED7C0}"/>
              </a:ext>
            </a:extLst>
          </p:cNvPr>
          <p:cNvSpPr txBox="1"/>
          <p:nvPr/>
        </p:nvSpPr>
        <p:spPr>
          <a:xfrm>
            <a:off x="9832339" y="1865126"/>
            <a:ext cx="1374938" cy="338554"/>
          </a:xfrm>
          <a:prstGeom prst="rect">
            <a:avLst/>
          </a:prstGeom>
          <a:noFill/>
        </p:spPr>
        <p:txBody>
          <a:bodyPr wrap="square" rtlCol="0">
            <a:spAutoFit/>
          </a:bodyPr>
          <a:lstStyle/>
          <a:p>
            <a:r>
              <a:rPr lang="en-US" altLang="zh-CN" sz="800" dirty="0"/>
              <a:t>No Generation/Smart Load Connection</a:t>
            </a:r>
            <a:endParaRPr lang="zh-CN" altLang="en-US" sz="800" dirty="0"/>
          </a:p>
        </p:txBody>
      </p:sp>
      <p:sp>
        <p:nvSpPr>
          <p:cNvPr id="22" name="文本框 21">
            <a:extLst>
              <a:ext uri="{FF2B5EF4-FFF2-40B4-BE49-F238E27FC236}">
                <a16:creationId xmlns:a16="http://schemas.microsoft.com/office/drawing/2014/main" id="{5C4FE2A4-B333-C040-4415-C9D30BEB821F}"/>
              </a:ext>
            </a:extLst>
          </p:cNvPr>
          <p:cNvSpPr txBox="1"/>
          <p:nvPr/>
        </p:nvSpPr>
        <p:spPr>
          <a:xfrm>
            <a:off x="7756731" y="1543021"/>
            <a:ext cx="1828800" cy="215444"/>
          </a:xfrm>
          <a:prstGeom prst="rect">
            <a:avLst/>
          </a:prstGeom>
          <a:noFill/>
        </p:spPr>
        <p:txBody>
          <a:bodyPr wrap="square" rtlCol="0">
            <a:spAutoFit/>
          </a:bodyPr>
          <a:lstStyle/>
          <a:p>
            <a:r>
              <a:rPr lang="en-US" altLang="zh-CN" sz="800" dirty="0"/>
              <a:t>Standard in all scenario</a:t>
            </a:r>
            <a:endParaRPr lang="zh-CN" altLang="en-US" sz="800" dirty="0"/>
          </a:p>
        </p:txBody>
      </p:sp>
      <p:graphicFrame>
        <p:nvGraphicFramePr>
          <p:cNvPr id="24" name="表格 23">
            <a:extLst>
              <a:ext uri="{FF2B5EF4-FFF2-40B4-BE49-F238E27FC236}">
                <a16:creationId xmlns:a16="http://schemas.microsoft.com/office/drawing/2014/main" id="{403BCE33-2E49-47E8-F747-9694B8F8B66C}"/>
              </a:ext>
            </a:extLst>
          </p:cNvPr>
          <p:cNvGraphicFramePr>
            <a:graphicFrameLocks noGrp="1"/>
          </p:cNvGraphicFramePr>
          <p:nvPr>
            <p:extLst>
              <p:ext uri="{D42A27DB-BD31-4B8C-83A1-F6EECF244321}">
                <p14:modId xmlns:p14="http://schemas.microsoft.com/office/powerpoint/2010/main" val="3376471367"/>
              </p:ext>
            </p:extLst>
          </p:nvPr>
        </p:nvGraphicFramePr>
        <p:xfrm>
          <a:off x="889010" y="2497374"/>
          <a:ext cx="6706517" cy="37084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Inverter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1/2 * Sigen Gateway B-INV-24</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bl>
          </a:graphicData>
        </a:graphic>
      </p:graphicFrame>
      <p:sp>
        <p:nvSpPr>
          <p:cNvPr id="31" name="椭圆 30">
            <a:extLst>
              <a:ext uri="{FF2B5EF4-FFF2-40B4-BE49-F238E27FC236}">
                <a16:creationId xmlns:a16="http://schemas.microsoft.com/office/drawing/2014/main" id="{6A5F9B0F-9DDF-A803-BA94-757016F30015}"/>
              </a:ext>
            </a:extLst>
          </p:cNvPr>
          <p:cNvSpPr/>
          <p:nvPr/>
        </p:nvSpPr>
        <p:spPr>
          <a:xfrm>
            <a:off x="7504456" y="2591723"/>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36" name="文本框 35">
            <a:extLst>
              <a:ext uri="{FF2B5EF4-FFF2-40B4-BE49-F238E27FC236}">
                <a16:creationId xmlns:a16="http://schemas.microsoft.com/office/drawing/2014/main" id="{5A73E956-54DC-AF4D-38C8-E97E3200E66F}"/>
              </a:ext>
            </a:extLst>
          </p:cNvPr>
          <p:cNvSpPr txBox="1"/>
          <p:nvPr/>
        </p:nvSpPr>
        <p:spPr>
          <a:xfrm>
            <a:off x="7756730" y="2513517"/>
            <a:ext cx="3380415" cy="338554"/>
          </a:xfrm>
          <a:prstGeom prst="rect">
            <a:avLst/>
          </a:prstGeom>
          <a:noFill/>
        </p:spPr>
        <p:txBody>
          <a:bodyPr wrap="square" rtlCol="0">
            <a:spAutoFit/>
          </a:bodyPr>
          <a:lstStyle/>
          <a:p>
            <a:r>
              <a:rPr lang="da-DK" altLang="zh-CN" sz="800" b="1" dirty="0">
                <a:solidFill>
                  <a:srgbClr val="00A5B5"/>
                </a:solidFill>
              </a:rPr>
              <a:t>Support all power range of Sigen HYB inverter (</a:t>
            </a:r>
            <a:r>
              <a:rPr lang="en-US" altLang="zh-CN" sz="800" b="1" dirty="0">
                <a:solidFill>
                  <a:srgbClr val="00A5B5"/>
                </a:solidFill>
              </a:rPr>
              <a:t>50~80kW</a:t>
            </a:r>
            <a:r>
              <a:rPr lang="da-DK" altLang="zh-CN" sz="800" b="1" dirty="0">
                <a:solidFill>
                  <a:srgbClr val="00A5B5"/>
                </a:solidFill>
              </a:rPr>
              <a:t>)</a:t>
            </a:r>
            <a:br>
              <a:rPr lang="da-DK" altLang="zh-CN" sz="800" b="1" dirty="0">
                <a:solidFill>
                  <a:srgbClr val="00A5B5"/>
                </a:solidFill>
              </a:rPr>
            </a:br>
            <a:r>
              <a:rPr lang="da-DK" altLang="zh-CN" sz="800" b="1" dirty="0">
                <a:solidFill>
                  <a:srgbClr val="00A5B5"/>
                </a:solidFill>
              </a:rPr>
              <a:t>Maximum capacity for one cabinet: 24*80kW=1,920kW</a:t>
            </a:r>
          </a:p>
        </p:txBody>
      </p:sp>
      <p:graphicFrame>
        <p:nvGraphicFramePr>
          <p:cNvPr id="38" name="表格 37">
            <a:extLst>
              <a:ext uri="{FF2B5EF4-FFF2-40B4-BE49-F238E27FC236}">
                <a16:creationId xmlns:a16="http://schemas.microsoft.com/office/drawing/2014/main" id="{75DA0CEC-4030-7319-4DD1-26164D8950BC}"/>
              </a:ext>
            </a:extLst>
          </p:cNvPr>
          <p:cNvGraphicFramePr>
            <a:graphicFrameLocks noGrp="1"/>
          </p:cNvGraphicFramePr>
          <p:nvPr>
            <p:extLst>
              <p:ext uri="{D42A27DB-BD31-4B8C-83A1-F6EECF244321}">
                <p14:modId xmlns:p14="http://schemas.microsoft.com/office/powerpoint/2010/main" val="3419094253"/>
              </p:ext>
            </p:extLst>
          </p:nvPr>
        </p:nvGraphicFramePr>
        <p:xfrm>
          <a:off x="889009" y="3038578"/>
          <a:ext cx="10345642" cy="2400552"/>
        </p:xfrm>
        <a:graphic>
          <a:graphicData uri="http://schemas.openxmlformats.org/drawingml/2006/table">
            <a:tbl>
              <a:tblPr firstRow="1" bandRow="1">
                <a:tableStyleId>{F5AB1C69-6EDB-4FF4-983F-18BD219EF322}</a:tableStyleId>
              </a:tblPr>
              <a:tblGrid>
                <a:gridCol w="1600562">
                  <a:extLst>
                    <a:ext uri="{9D8B030D-6E8A-4147-A177-3AD203B41FA5}">
                      <a16:colId xmlns:a16="http://schemas.microsoft.com/office/drawing/2014/main" val="2258342405"/>
                    </a:ext>
                  </a:extLst>
                </a:gridCol>
                <a:gridCol w="1962289">
                  <a:extLst>
                    <a:ext uri="{9D8B030D-6E8A-4147-A177-3AD203B41FA5}">
                      <a16:colId xmlns:a16="http://schemas.microsoft.com/office/drawing/2014/main" val="4035501324"/>
                    </a:ext>
                  </a:extLst>
                </a:gridCol>
                <a:gridCol w="1928917">
                  <a:extLst>
                    <a:ext uri="{9D8B030D-6E8A-4147-A177-3AD203B41FA5}">
                      <a16:colId xmlns:a16="http://schemas.microsoft.com/office/drawing/2014/main" val="89046801"/>
                    </a:ext>
                  </a:extLst>
                </a:gridCol>
                <a:gridCol w="1908893">
                  <a:extLst>
                    <a:ext uri="{9D8B030D-6E8A-4147-A177-3AD203B41FA5}">
                      <a16:colId xmlns:a16="http://schemas.microsoft.com/office/drawing/2014/main" val="1511852126"/>
                    </a:ext>
                  </a:extLst>
                </a:gridCol>
                <a:gridCol w="1268146">
                  <a:extLst>
                    <a:ext uri="{9D8B030D-6E8A-4147-A177-3AD203B41FA5}">
                      <a16:colId xmlns:a16="http://schemas.microsoft.com/office/drawing/2014/main" val="491304397"/>
                    </a:ext>
                  </a:extLst>
                </a:gridCol>
                <a:gridCol w="1676835">
                  <a:extLst>
                    <a:ext uri="{9D8B030D-6E8A-4147-A177-3AD203B41FA5}">
                      <a16:colId xmlns:a16="http://schemas.microsoft.com/office/drawing/2014/main" val="2057307081"/>
                    </a:ext>
                  </a:extLst>
                </a:gridCol>
              </a:tblGrid>
              <a:tr h="183015">
                <a:tc gridSpan="6">
                  <a:txBody>
                    <a:bodyPr/>
                    <a:lstStyle/>
                    <a:p>
                      <a:pPr algn="ctr"/>
                      <a:r>
                        <a:rPr lang="en-US" altLang="zh-CN" sz="1000" dirty="0"/>
                        <a:t>Typical Configuration of INV Cabinet (1*Sigen Gateway B-INV-24) </a:t>
                      </a:r>
                      <a:endParaRPr lang="zh-CN" altLang="en-US" sz="1000" dirty="0"/>
                    </a:p>
                  </a:txBody>
                  <a:tcPr anchor="ctr"/>
                </a:tc>
                <a:tc hMerge="1">
                  <a:txBody>
                    <a:bodyPr/>
                    <a:lstStyle/>
                    <a:p>
                      <a:endParaRPr lang="zh-CN" altLang="en-US"/>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algn="ctr"/>
                      <a:endParaRPr lang="zh-CN" altLang="en-US" sz="900" dirty="0"/>
                    </a:p>
                  </a:txBody>
                  <a:tcPr/>
                </a:tc>
                <a:tc hMerge="1">
                  <a:txBody>
                    <a:bodyPr/>
                    <a:lstStyle/>
                    <a:p>
                      <a:pPr algn="ctr"/>
                      <a:endParaRPr lang="zh-CN" altLang="en-US" sz="900" dirty="0"/>
                    </a:p>
                  </a:txBody>
                  <a:tcPr/>
                </a:tc>
                <a:extLst>
                  <a:ext uri="{0D108BD9-81ED-4DB2-BD59-A6C34878D82A}">
                    <a16:rowId xmlns:a16="http://schemas.microsoft.com/office/drawing/2014/main" val="3603722665"/>
                  </a:ext>
                </a:extLst>
              </a:tr>
              <a:tr h="183015">
                <a:tc>
                  <a:txBody>
                    <a:bodyPr/>
                    <a:lstStyle/>
                    <a:p>
                      <a:r>
                        <a:rPr lang="en-US" altLang="zh-CN" sz="1000" b="1" dirty="0">
                          <a:solidFill>
                            <a:srgbClr val="00A5B5"/>
                          </a:solidFill>
                        </a:rPr>
                        <a:t>INV Model Selected</a:t>
                      </a:r>
                      <a:endParaRPr lang="zh-CN" altLang="en-US" sz="1000" b="1" dirty="0">
                        <a:solidFill>
                          <a:srgbClr val="00A5B5"/>
                        </a:solidFill>
                      </a:endParaRPr>
                    </a:p>
                  </a:txBody>
                  <a:tcPr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altLang="zh-CN" sz="1000" b="1" dirty="0">
                          <a:solidFill>
                            <a:srgbClr val="00A5B5"/>
                          </a:solidFill>
                        </a:rPr>
                        <a:t>Recommended Inverter No.</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INV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BESS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Backup Period</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Remark</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4889494"/>
                  </a:ext>
                </a:extLst>
              </a:tr>
              <a:tr h="191412">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mn-lt"/>
                          <a:ea typeface="+mn-ea"/>
                          <a:cs typeface="+mn-cs"/>
                        </a:rPr>
                        <a:t>Sigen PV 80M1-HYB</a:t>
                      </a:r>
                      <a:endParaRPr kumimoji="0" lang="zh-CN" altLang="en-US" sz="900" b="0" i="0" u="none" strike="noStrike" kern="1200" cap="none" spc="0" normalizeH="0" baseline="0" noProof="0" dirty="0">
                        <a:ln>
                          <a:noFill/>
                        </a:ln>
                        <a:solidFill>
                          <a:prstClr val="black"/>
                        </a:solidFill>
                        <a:effectLst/>
                        <a:uLnTx/>
                        <a:uFillTx/>
                        <a:latin typeface="+mn-lt"/>
                        <a:ea typeface="+mn-ea"/>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21-24</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1,920kW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900" dirty="0"/>
                        <a:t>6,072kWh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3.2h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altLang="zh-CN" sz="900" dirty="0"/>
                        <a:t>Maximum INV capacity: 1,920kW</a:t>
                      </a:r>
                    </a:p>
                    <a:p>
                      <a:r>
                        <a:rPr lang="en-US" altLang="zh-CN" sz="900" dirty="0"/>
                        <a:t>Maximum ESS capacity: 6,072kWh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35050731"/>
                  </a:ext>
                </a:extLst>
              </a:tr>
              <a:tr h="171576">
                <a:tc gridSpan="6">
                  <a:txBody>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lang="en-US" altLang="zh-CN" sz="1000" b="1" dirty="0">
                          <a:solidFill>
                            <a:schemeClr val="bg1"/>
                          </a:solidFill>
                        </a:rPr>
                        <a:t>Typical Configuration of INV Cabinet (2*Sigen Gateway B-INV-24)</a:t>
                      </a:r>
                      <a:endParaRPr lang="zh-CN" altLang="en-US" sz="1000" b="1" dirty="0">
                        <a:solidFill>
                          <a:schemeClr val="bg1"/>
                        </a:solidFill>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tc hMerge="1">
                  <a:txBody>
                    <a:bodyPr/>
                    <a:lstStyle/>
                    <a:p>
                      <a:pPr algn="l"/>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l"/>
                      <a:endParaRPr lang="zh-CN" altLang="en-US" sz="900" dirty="0"/>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l"/>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l"/>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indent="0" algn="l">
                        <a:lnSpc>
                          <a:spcPct val="150000"/>
                        </a:lnSpc>
                        <a:buFont typeface="Wingdings" panose="05000000000000000000" pitchFamily="2" charset="2"/>
                        <a:buNone/>
                      </a:pP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494080"/>
                  </a:ext>
                </a:extLst>
              </a:tr>
              <a:tr h="208465">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mn-lt"/>
                          <a:ea typeface="+mn-ea"/>
                          <a:cs typeface="+mn-cs"/>
                        </a:rPr>
                        <a:t>Sigen PV 50M1-HYB</a:t>
                      </a:r>
                      <a:endParaRPr kumimoji="0" lang="zh-CN" altLang="en-US" sz="900" b="0" i="0" u="none" strike="noStrike" kern="1200" cap="none" spc="0" normalizeH="0" baseline="0" noProof="0" dirty="0">
                        <a:ln>
                          <a:noFill/>
                        </a:ln>
                        <a:solidFill>
                          <a:prstClr val="black"/>
                        </a:solidFill>
                        <a:effectLst/>
                        <a:uLnTx/>
                        <a:uFillTx/>
                        <a:latin typeface="+mn-lt"/>
                        <a:ea typeface="+mn-ea"/>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33-40</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2,000kW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10,120kWh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5.1h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3">
                  <a:txBody>
                    <a:bodyPr/>
                    <a:lstStyle/>
                    <a:p>
                      <a:r>
                        <a:rPr lang="en-US" altLang="zh-CN" sz="900" dirty="0"/>
                        <a:t>Maximum INV capacity: 2,000kW</a:t>
                      </a:r>
                    </a:p>
                    <a:p>
                      <a:r>
                        <a:rPr lang="en-US" altLang="zh-CN" sz="900" dirty="0"/>
                        <a:t>Maximum ESS capacity: 10,120kWh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19618316"/>
                  </a:ext>
                </a:extLst>
              </a:tr>
              <a:tr h="208465">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mn-lt"/>
                          <a:ea typeface="+mn-ea"/>
                          <a:cs typeface="+mn-cs"/>
                        </a:rPr>
                        <a:t>Sigen PV 60M1-HYB</a:t>
                      </a:r>
                      <a:endParaRPr kumimoji="0" lang="zh-CN" altLang="en-US" sz="900" b="0" i="0" u="none" strike="noStrike" kern="1200" cap="none" spc="0" normalizeH="0" baseline="0" noProof="0" dirty="0">
                        <a:ln>
                          <a:noFill/>
                        </a:ln>
                        <a:solidFill>
                          <a:prstClr val="black"/>
                        </a:solidFill>
                        <a:effectLst/>
                        <a:uLnTx/>
                        <a:uFillTx/>
                        <a:latin typeface="+mn-lt"/>
                        <a:ea typeface="+mn-ea"/>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27~33</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1,980kW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8,349kWh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4.2h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pPr marL="0" indent="0" algn="l">
                        <a:lnSpc>
                          <a:spcPct val="150000"/>
                        </a:lnSpc>
                        <a:buFont typeface="Wingdings" panose="05000000000000000000" pitchFamily="2" charset="2"/>
                        <a:buNone/>
                      </a:pP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21717969"/>
                  </a:ext>
                </a:extLst>
              </a:tr>
              <a:tr h="228600">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mn-lt"/>
                          <a:ea typeface="+mn-ea"/>
                          <a:cs typeface="+mn-cs"/>
                        </a:rPr>
                        <a:t>Sigen PV 80M1-HYB</a:t>
                      </a:r>
                      <a:endParaRPr kumimoji="0" lang="zh-CN" altLang="en-US" sz="900" b="0" i="0" u="none" strike="noStrike" kern="1200" cap="none" spc="0" normalizeH="0" baseline="0" noProof="0" dirty="0">
                        <a:ln>
                          <a:noFill/>
                        </a:ln>
                        <a:solidFill>
                          <a:prstClr val="black"/>
                        </a:solidFill>
                        <a:effectLst/>
                        <a:uLnTx/>
                        <a:uFillTx/>
                        <a:latin typeface="+mn-lt"/>
                        <a:ea typeface="+mn-ea"/>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21~25</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2,000kW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6,325kWh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3.2h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pPr marL="0" indent="0" algn="l">
                        <a:lnSpc>
                          <a:spcPct val="150000"/>
                        </a:lnSpc>
                        <a:buFont typeface="Wingdings" panose="05000000000000000000" pitchFamily="2" charset="2"/>
                        <a:buNone/>
                      </a:pP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2634147"/>
                  </a:ext>
                </a:extLst>
              </a:tr>
              <a:tr h="343152">
                <a:tc gridSpan="6">
                  <a:txBody>
                    <a:bodyPr/>
                    <a:lstStyle/>
                    <a:p>
                      <a:pPr marL="0" marR="0" lvl="0" indent="0" algn="l" defTabSz="1219200" rtl="0" eaLnBrk="1" fontAlgn="auto" latinLnBrk="0" hangingPunct="1">
                        <a:lnSpc>
                          <a:spcPct val="150000"/>
                        </a:lnSpc>
                        <a:spcBef>
                          <a:spcPts val="0"/>
                        </a:spcBef>
                        <a:spcAft>
                          <a:spcPts val="0"/>
                        </a:spcAft>
                        <a:buClrTx/>
                        <a:buSzTx/>
                        <a:buFontTx/>
                        <a:buNone/>
                        <a:tabLst/>
                        <a:defRPr/>
                      </a:pP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T w="12700" cap="flat" cmpd="sng" algn="ctr">
                      <a:solidFill>
                        <a:schemeClr val="bg1">
                          <a:lumMod val="75000"/>
                        </a:schemeClr>
                      </a:solidFill>
                      <a:prstDash val="solid"/>
                      <a:round/>
                      <a:headEnd type="none" w="med" len="med"/>
                      <a:tailEnd type="none" w="med" len="med"/>
                    </a:lnT>
                    <a:solidFill>
                      <a:schemeClr val="bg1"/>
                    </a:solidFill>
                  </a:tcPr>
                </a:tc>
                <a:tc hMerge="1">
                  <a:txBody>
                    <a:bodyPr/>
                    <a:lstStyle/>
                    <a:p>
                      <a:endParaRPr lang="zh-CN" altLang="en-US"/>
                    </a:p>
                  </a:txBody>
                  <a:tcPr/>
                </a:tc>
                <a:tc hMerge="1">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algn="l"/>
                      <a:endParaRPr lang="zh-CN" altLang="en-US" sz="900" dirty="0"/>
                    </a:p>
                  </a:txBody>
                  <a:tcPr anchor="ctr">
                    <a:lnT w="12700" cap="flat" cmpd="sng" algn="ctr">
                      <a:noFill/>
                      <a:prstDash val="solid"/>
                      <a:round/>
                      <a:headEnd type="none" w="med" len="med"/>
                      <a:tailEnd type="none" w="med" len="med"/>
                    </a:lnT>
                    <a:solidFill>
                      <a:schemeClr val="bg1"/>
                    </a:solidFill>
                  </a:tcPr>
                </a:tc>
                <a:tc hMerge="1">
                  <a:txBody>
                    <a:bodyPr/>
                    <a:lstStyle/>
                    <a:p>
                      <a:endParaRPr lang="zh-CN" altLang="en-US" dirty="0"/>
                    </a:p>
                  </a:txBody>
                  <a:tcPr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475567020"/>
                  </a:ext>
                </a:extLst>
              </a:tr>
            </a:tbl>
          </a:graphicData>
        </a:graphic>
      </p:graphicFrame>
      <p:sp>
        <p:nvSpPr>
          <p:cNvPr id="23" name="文本框 22">
            <a:extLst>
              <a:ext uri="{FF2B5EF4-FFF2-40B4-BE49-F238E27FC236}">
                <a16:creationId xmlns:a16="http://schemas.microsoft.com/office/drawing/2014/main" id="{E0ABC52C-666C-C69B-167E-FB3439D9B94D}"/>
              </a:ext>
            </a:extLst>
          </p:cNvPr>
          <p:cNvSpPr txBox="1"/>
          <p:nvPr/>
        </p:nvSpPr>
        <p:spPr>
          <a:xfrm>
            <a:off x="889009" y="5314979"/>
            <a:ext cx="10318267" cy="903709"/>
          </a:xfrm>
          <a:prstGeom prst="rect">
            <a:avLst/>
          </a:prstGeom>
          <a:noFill/>
        </p:spPr>
        <p:txBody>
          <a:bodyPr wrap="square" rtlCol="0">
            <a:spAutoFit/>
          </a:bodyPr>
          <a:lstStyle/>
          <a:p>
            <a:pPr>
              <a:lnSpc>
                <a:spcPct val="150000"/>
              </a:lnSpc>
            </a:pPr>
            <a:r>
              <a:rPr lang="en-US" altLang="zh-CN" sz="900" dirty="0"/>
              <a:t>Note: </a:t>
            </a:r>
          </a:p>
          <a:p>
            <a:pPr marL="228600" indent="-228600">
              <a:lnSpc>
                <a:spcPct val="150000"/>
              </a:lnSpc>
              <a:buAutoNum type="arabicPeriod"/>
            </a:pPr>
            <a:r>
              <a:rPr lang="en-US" altLang="zh-CN" sz="900" dirty="0"/>
              <a:t>1 * Sigen Gateway B-INV-24 can meet the power need of inverter within 1,920kW. The backup time is 3 hours. If the project size</a:t>
            </a:r>
            <a:r>
              <a:rPr lang="zh-CN" altLang="en-US" sz="900" dirty="0"/>
              <a:t> </a:t>
            </a:r>
            <a:r>
              <a:rPr lang="en-US" altLang="zh-CN" sz="900" dirty="0"/>
              <a:t>is</a:t>
            </a:r>
            <a:r>
              <a:rPr lang="zh-CN" altLang="en-US" sz="900" dirty="0"/>
              <a:t> </a:t>
            </a:r>
            <a:r>
              <a:rPr lang="en-US" altLang="zh-CN" sz="900" dirty="0"/>
              <a:t>over</a:t>
            </a:r>
            <a:r>
              <a:rPr lang="zh-CN" altLang="en-US" sz="900" dirty="0"/>
              <a:t> </a:t>
            </a:r>
            <a:r>
              <a:rPr lang="en-US" altLang="zh-CN" sz="900" dirty="0"/>
              <a:t>1,920kW, 2*Sigen Gateway B-INV-24 are needed.</a:t>
            </a:r>
            <a:r>
              <a:rPr lang="zh-CN" altLang="en-US" sz="900" dirty="0"/>
              <a:t> </a:t>
            </a:r>
            <a:endParaRPr lang="en-US" altLang="zh-CN" sz="900" dirty="0"/>
          </a:p>
          <a:p>
            <a:pPr marL="228600" indent="-228600">
              <a:lnSpc>
                <a:spcPct val="150000"/>
              </a:lnSpc>
              <a:buAutoNum type="arabicPeriod"/>
            </a:pPr>
            <a:r>
              <a:rPr lang="en-US" altLang="zh-CN" sz="900" dirty="0"/>
              <a:t>If the client want to meet the AC power with 2,000kW and 5 hours backup time at the same time, </a:t>
            </a:r>
            <a:r>
              <a:rPr lang="en-US" altLang="zh-CN" sz="900" b="1" dirty="0">
                <a:solidFill>
                  <a:srgbClr val="00A5B5"/>
                </a:solidFill>
              </a:rPr>
              <a:t>2*Sigen Gateway B-INV-24 and 40 * Sigen PV 50M1-HYB are needed</a:t>
            </a:r>
            <a:r>
              <a:rPr lang="en-US" altLang="zh-CN" sz="900" dirty="0"/>
              <a:t>.</a:t>
            </a:r>
          </a:p>
        </p:txBody>
      </p:sp>
    </p:spTree>
    <p:extLst>
      <p:ext uri="{BB962C8B-B14F-4D97-AF65-F5344CB8AC3E}">
        <p14:creationId xmlns:p14="http://schemas.microsoft.com/office/powerpoint/2010/main" val="169069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80707-6E72-716F-962F-82A25628FFAC}"/>
            </a:ext>
          </a:extLst>
        </p:cNvPr>
        <p:cNvGrpSpPr/>
        <p:nvPr/>
      </p:nvGrpSpPr>
      <p:grpSpPr>
        <a:xfrm>
          <a:off x="0" y="0"/>
          <a:ext cx="0" cy="0"/>
          <a:chOff x="0" y="0"/>
          <a:chExt cx="0" cy="0"/>
        </a:xfrm>
      </p:grpSpPr>
      <p:sp>
        <p:nvSpPr>
          <p:cNvPr id="40" name="矩形: 圆角 39">
            <a:extLst>
              <a:ext uri="{FF2B5EF4-FFF2-40B4-BE49-F238E27FC236}">
                <a16:creationId xmlns:a16="http://schemas.microsoft.com/office/drawing/2014/main" id="{08D3535E-5130-3806-BE9B-88A41053C99D}"/>
              </a:ext>
            </a:extLst>
          </p:cNvPr>
          <p:cNvSpPr/>
          <p:nvPr/>
        </p:nvSpPr>
        <p:spPr>
          <a:xfrm>
            <a:off x="889009" y="2421359"/>
            <a:ext cx="10318268" cy="495625"/>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8BB0C276-C204-3F7E-6D43-DD5BC644156E}"/>
              </a:ext>
            </a:extLst>
          </p:cNvPr>
          <p:cNvSpPr/>
          <p:nvPr/>
        </p:nvSpPr>
        <p:spPr>
          <a:xfrm>
            <a:off x="889009" y="1381611"/>
            <a:ext cx="10318268" cy="876307"/>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3">
            <a:extLst>
              <a:ext uri="{FF2B5EF4-FFF2-40B4-BE49-F238E27FC236}">
                <a16:creationId xmlns:a16="http://schemas.microsoft.com/office/drawing/2014/main" id="{EBC10EC8-A4B2-011F-9229-36B6C9F3721B}"/>
              </a:ext>
            </a:extLst>
          </p:cNvPr>
          <p:cNvSpPr txBox="1">
            <a:spLocks/>
          </p:cNvSpPr>
          <p:nvPr/>
        </p:nvSpPr>
        <p:spPr>
          <a:xfrm>
            <a:off x="615357" y="341801"/>
            <a:ext cx="11648771" cy="508001"/>
          </a:xfrm>
          <a:prstGeom prst="rect">
            <a:avLst/>
          </a:prstGeom>
        </p:spPr>
        <p:txBody>
          <a:bodyPr/>
          <a:lst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3200" b="1" dirty="0">
                <a:solidFill>
                  <a:prstClr val="black"/>
                </a:solidFill>
                <a:latin typeface="Poppins" panose="00000500000000000000" pitchFamily="2" charset="0"/>
                <a:ea typeface="思源黑体 CN Light" panose="020B0300000000000000" pitchFamily="34" charset="-122"/>
                <a:cs typeface="+mn-ea"/>
                <a:sym typeface="Poppins" panose="00000500000000000000" pitchFamily="2" charset="0"/>
              </a:rPr>
              <a:t>2000~2400 kW Project Gateway Configuration</a:t>
            </a:r>
          </a:p>
        </p:txBody>
      </p:sp>
      <p:graphicFrame>
        <p:nvGraphicFramePr>
          <p:cNvPr id="13" name="表格 12">
            <a:extLst>
              <a:ext uri="{FF2B5EF4-FFF2-40B4-BE49-F238E27FC236}">
                <a16:creationId xmlns:a16="http://schemas.microsoft.com/office/drawing/2014/main" id="{6F835667-EB5F-6A69-CFEA-F15D152F00FE}"/>
              </a:ext>
            </a:extLst>
          </p:cNvPr>
          <p:cNvGraphicFramePr>
            <a:graphicFrameLocks noGrp="1"/>
          </p:cNvGraphicFramePr>
          <p:nvPr>
            <p:extLst>
              <p:ext uri="{D42A27DB-BD31-4B8C-83A1-F6EECF244321}">
                <p14:modId xmlns:p14="http://schemas.microsoft.com/office/powerpoint/2010/main" val="2507437200"/>
              </p:ext>
            </p:extLst>
          </p:nvPr>
        </p:nvGraphicFramePr>
        <p:xfrm>
          <a:off x="889010" y="1451792"/>
          <a:ext cx="6706517" cy="74168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Main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1 * Sigen Gateway C2400-B-MN</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r h="370840">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rgbClr val="00A5B5"/>
                          </a:solidFill>
                        </a:rPr>
                        <a:t>Sigen Gateway Smart Load Cabinet:</a:t>
                      </a:r>
                      <a:endParaRPr lang="zh-CN" altLang="en-US" sz="1200" b="1" dirty="0">
                        <a:solidFill>
                          <a:srgbClr val="00A5B5"/>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chemeClr val="tx1"/>
                          </a:solidFill>
                        </a:rPr>
                        <a:t>1 * Sigen Gateway C2400-B-ST</a:t>
                      </a:r>
                      <a:endParaRPr lang="zh-CN" altLang="en-US" sz="12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1530227"/>
                  </a:ext>
                </a:extLst>
              </a:tr>
            </a:tbl>
          </a:graphicData>
        </a:graphic>
      </p:graphicFrame>
      <p:sp>
        <p:nvSpPr>
          <p:cNvPr id="15" name="椭圆 14">
            <a:extLst>
              <a:ext uri="{FF2B5EF4-FFF2-40B4-BE49-F238E27FC236}">
                <a16:creationId xmlns:a16="http://schemas.microsoft.com/office/drawing/2014/main" id="{FF670B18-F088-62F2-6858-8CB34E8DB0DA}"/>
              </a:ext>
            </a:extLst>
          </p:cNvPr>
          <p:cNvSpPr/>
          <p:nvPr/>
        </p:nvSpPr>
        <p:spPr>
          <a:xfrm>
            <a:off x="7504456" y="1551977"/>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6" name="椭圆 15">
            <a:extLst>
              <a:ext uri="{FF2B5EF4-FFF2-40B4-BE49-F238E27FC236}">
                <a16:creationId xmlns:a16="http://schemas.microsoft.com/office/drawing/2014/main" id="{DC6B5915-4834-C843-76EA-D1D843C4577D}"/>
              </a:ext>
            </a:extLst>
          </p:cNvPr>
          <p:cNvSpPr/>
          <p:nvPr/>
        </p:nvSpPr>
        <p:spPr>
          <a:xfrm>
            <a:off x="7504456" y="1927943"/>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7" name="椭圆 16">
            <a:extLst>
              <a:ext uri="{FF2B5EF4-FFF2-40B4-BE49-F238E27FC236}">
                <a16:creationId xmlns:a16="http://schemas.microsoft.com/office/drawing/2014/main" id="{1A9946F6-586E-B6D9-5688-9A480626A29F}"/>
              </a:ext>
            </a:extLst>
          </p:cNvPr>
          <p:cNvSpPr/>
          <p:nvPr/>
        </p:nvSpPr>
        <p:spPr>
          <a:xfrm>
            <a:off x="9598302" y="1923222"/>
            <a:ext cx="182142" cy="18214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Wingdings 2" panose="05020102010507070707" pitchFamily="18" charset="2"/>
              </a:rPr>
              <a:t></a:t>
            </a:r>
            <a:endPar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sp>
        <p:nvSpPr>
          <p:cNvPr id="18" name="文本框 17">
            <a:extLst>
              <a:ext uri="{FF2B5EF4-FFF2-40B4-BE49-F238E27FC236}">
                <a16:creationId xmlns:a16="http://schemas.microsoft.com/office/drawing/2014/main" id="{C6EA782B-9ABA-C6D8-092A-F3AB6C879406}"/>
              </a:ext>
            </a:extLst>
          </p:cNvPr>
          <p:cNvSpPr txBox="1"/>
          <p:nvPr/>
        </p:nvSpPr>
        <p:spPr>
          <a:xfrm>
            <a:off x="7756731" y="1865126"/>
            <a:ext cx="1621892" cy="338554"/>
          </a:xfrm>
          <a:prstGeom prst="rect">
            <a:avLst/>
          </a:prstGeom>
          <a:noFill/>
        </p:spPr>
        <p:txBody>
          <a:bodyPr wrap="square" rtlCol="0">
            <a:spAutoFit/>
          </a:bodyPr>
          <a:lstStyle/>
          <a:p>
            <a:r>
              <a:rPr lang="en-US" altLang="zh-CN" sz="800" dirty="0"/>
              <a:t>Need Generation/Smart Load Connection</a:t>
            </a:r>
            <a:endParaRPr lang="zh-CN" altLang="en-US" sz="800" dirty="0"/>
          </a:p>
        </p:txBody>
      </p:sp>
      <p:sp>
        <p:nvSpPr>
          <p:cNvPr id="19" name="文本框 18">
            <a:extLst>
              <a:ext uri="{FF2B5EF4-FFF2-40B4-BE49-F238E27FC236}">
                <a16:creationId xmlns:a16="http://schemas.microsoft.com/office/drawing/2014/main" id="{A3279364-FAA9-72C6-5A92-F9D09455FDAA}"/>
              </a:ext>
            </a:extLst>
          </p:cNvPr>
          <p:cNvSpPr txBox="1"/>
          <p:nvPr/>
        </p:nvSpPr>
        <p:spPr>
          <a:xfrm>
            <a:off x="9832339" y="1865126"/>
            <a:ext cx="1374938" cy="338554"/>
          </a:xfrm>
          <a:prstGeom prst="rect">
            <a:avLst/>
          </a:prstGeom>
          <a:noFill/>
        </p:spPr>
        <p:txBody>
          <a:bodyPr wrap="square" rtlCol="0">
            <a:spAutoFit/>
          </a:bodyPr>
          <a:lstStyle/>
          <a:p>
            <a:r>
              <a:rPr lang="en-US" altLang="zh-CN" sz="800" dirty="0"/>
              <a:t>No Generation/Smart Load Connection</a:t>
            </a:r>
            <a:endParaRPr lang="zh-CN" altLang="en-US" sz="800" dirty="0"/>
          </a:p>
        </p:txBody>
      </p:sp>
      <p:sp>
        <p:nvSpPr>
          <p:cNvPr id="22" name="文本框 21">
            <a:extLst>
              <a:ext uri="{FF2B5EF4-FFF2-40B4-BE49-F238E27FC236}">
                <a16:creationId xmlns:a16="http://schemas.microsoft.com/office/drawing/2014/main" id="{DB1EC90D-6FC1-DE98-55F3-91F38E29B035}"/>
              </a:ext>
            </a:extLst>
          </p:cNvPr>
          <p:cNvSpPr txBox="1"/>
          <p:nvPr/>
        </p:nvSpPr>
        <p:spPr>
          <a:xfrm>
            <a:off x="7756731" y="1543021"/>
            <a:ext cx="1828800" cy="215444"/>
          </a:xfrm>
          <a:prstGeom prst="rect">
            <a:avLst/>
          </a:prstGeom>
          <a:noFill/>
        </p:spPr>
        <p:txBody>
          <a:bodyPr wrap="square" rtlCol="0">
            <a:spAutoFit/>
          </a:bodyPr>
          <a:lstStyle/>
          <a:p>
            <a:r>
              <a:rPr lang="en-US" altLang="zh-CN" sz="800" dirty="0"/>
              <a:t>Standard in all scenario</a:t>
            </a:r>
            <a:endParaRPr lang="zh-CN" altLang="en-US" sz="800" dirty="0"/>
          </a:p>
        </p:txBody>
      </p:sp>
      <p:graphicFrame>
        <p:nvGraphicFramePr>
          <p:cNvPr id="24" name="表格 23">
            <a:extLst>
              <a:ext uri="{FF2B5EF4-FFF2-40B4-BE49-F238E27FC236}">
                <a16:creationId xmlns:a16="http://schemas.microsoft.com/office/drawing/2014/main" id="{CB8C8546-0C96-5382-CEAE-87C1E5EB7BA9}"/>
              </a:ext>
            </a:extLst>
          </p:cNvPr>
          <p:cNvGraphicFramePr>
            <a:graphicFrameLocks noGrp="1"/>
          </p:cNvGraphicFramePr>
          <p:nvPr>
            <p:extLst>
              <p:ext uri="{D42A27DB-BD31-4B8C-83A1-F6EECF244321}">
                <p14:modId xmlns:p14="http://schemas.microsoft.com/office/powerpoint/2010/main" val="1583611372"/>
              </p:ext>
            </p:extLst>
          </p:nvPr>
        </p:nvGraphicFramePr>
        <p:xfrm>
          <a:off x="889010" y="2474668"/>
          <a:ext cx="6706517" cy="37084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Inverter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2 * Sigen Gateway B-INV-15</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bl>
          </a:graphicData>
        </a:graphic>
      </p:graphicFrame>
      <p:sp>
        <p:nvSpPr>
          <p:cNvPr id="31" name="椭圆 30">
            <a:extLst>
              <a:ext uri="{FF2B5EF4-FFF2-40B4-BE49-F238E27FC236}">
                <a16:creationId xmlns:a16="http://schemas.microsoft.com/office/drawing/2014/main" id="{2AB47064-938E-3B14-B16F-95F6262ABA8B}"/>
              </a:ext>
            </a:extLst>
          </p:cNvPr>
          <p:cNvSpPr/>
          <p:nvPr/>
        </p:nvSpPr>
        <p:spPr>
          <a:xfrm>
            <a:off x="7504456" y="2569017"/>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graphicFrame>
        <p:nvGraphicFramePr>
          <p:cNvPr id="38" name="表格 37">
            <a:extLst>
              <a:ext uri="{FF2B5EF4-FFF2-40B4-BE49-F238E27FC236}">
                <a16:creationId xmlns:a16="http://schemas.microsoft.com/office/drawing/2014/main" id="{A4DF946B-A369-8F3C-CC39-B66AE0E106F0}"/>
              </a:ext>
            </a:extLst>
          </p:cNvPr>
          <p:cNvGraphicFramePr>
            <a:graphicFrameLocks noGrp="1"/>
          </p:cNvGraphicFramePr>
          <p:nvPr>
            <p:extLst>
              <p:ext uri="{D42A27DB-BD31-4B8C-83A1-F6EECF244321}">
                <p14:modId xmlns:p14="http://schemas.microsoft.com/office/powerpoint/2010/main" val="2121900036"/>
              </p:ext>
            </p:extLst>
          </p:nvPr>
        </p:nvGraphicFramePr>
        <p:xfrm>
          <a:off x="889009" y="3253675"/>
          <a:ext cx="10345642" cy="1859280"/>
        </p:xfrm>
        <a:graphic>
          <a:graphicData uri="http://schemas.openxmlformats.org/drawingml/2006/table">
            <a:tbl>
              <a:tblPr firstRow="1" bandRow="1">
                <a:tableStyleId>{F5AB1C69-6EDB-4FF4-983F-18BD219EF322}</a:tableStyleId>
              </a:tblPr>
              <a:tblGrid>
                <a:gridCol w="1600562">
                  <a:extLst>
                    <a:ext uri="{9D8B030D-6E8A-4147-A177-3AD203B41FA5}">
                      <a16:colId xmlns:a16="http://schemas.microsoft.com/office/drawing/2014/main" val="2258342405"/>
                    </a:ext>
                  </a:extLst>
                </a:gridCol>
                <a:gridCol w="208280">
                  <a:extLst>
                    <a:ext uri="{9D8B030D-6E8A-4147-A177-3AD203B41FA5}">
                      <a16:colId xmlns:a16="http://schemas.microsoft.com/office/drawing/2014/main" val="4035501324"/>
                    </a:ext>
                  </a:extLst>
                </a:gridCol>
                <a:gridCol w="1754009">
                  <a:extLst>
                    <a:ext uri="{9D8B030D-6E8A-4147-A177-3AD203B41FA5}">
                      <a16:colId xmlns:a16="http://schemas.microsoft.com/office/drawing/2014/main" val="4249460177"/>
                    </a:ext>
                  </a:extLst>
                </a:gridCol>
                <a:gridCol w="1928917">
                  <a:extLst>
                    <a:ext uri="{9D8B030D-6E8A-4147-A177-3AD203B41FA5}">
                      <a16:colId xmlns:a16="http://schemas.microsoft.com/office/drawing/2014/main" val="89046801"/>
                    </a:ext>
                  </a:extLst>
                </a:gridCol>
                <a:gridCol w="1908893">
                  <a:extLst>
                    <a:ext uri="{9D8B030D-6E8A-4147-A177-3AD203B41FA5}">
                      <a16:colId xmlns:a16="http://schemas.microsoft.com/office/drawing/2014/main" val="1511852126"/>
                    </a:ext>
                  </a:extLst>
                </a:gridCol>
                <a:gridCol w="1268146">
                  <a:extLst>
                    <a:ext uri="{9D8B030D-6E8A-4147-A177-3AD203B41FA5}">
                      <a16:colId xmlns:a16="http://schemas.microsoft.com/office/drawing/2014/main" val="491304397"/>
                    </a:ext>
                  </a:extLst>
                </a:gridCol>
                <a:gridCol w="1676835">
                  <a:extLst>
                    <a:ext uri="{9D8B030D-6E8A-4147-A177-3AD203B41FA5}">
                      <a16:colId xmlns:a16="http://schemas.microsoft.com/office/drawing/2014/main" val="2057307081"/>
                    </a:ext>
                  </a:extLst>
                </a:gridCol>
              </a:tblGrid>
              <a:tr h="212512">
                <a:tc gridSpan="7">
                  <a:txBody>
                    <a:bodyPr/>
                    <a:lstStyle/>
                    <a:p>
                      <a:pPr algn="ctr"/>
                      <a:r>
                        <a:rPr lang="en-US" altLang="zh-CN" sz="1000" dirty="0"/>
                        <a:t>Typical Configuration of INV Cabinet </a:t>
                      </a:r>
                      <a:r>
                        <a:rPr lang="en-US" altLang="zh-CN" sz="1000" b="1" dirty="0">
                          <a:solidFill>
                            <a:schemeClr val="bg1"/>
                          </a:solidFill>
                        </a:rPr>
                        <a:t>(2*Sigen Gateway B-INV-15)</a:t>
                      </a:r>
                      <a:endParaRPr lang="zh-CN" altLang="en-US" sz="1000" dirty="0"/>
                    </a:p>
                  </a:txBody>
                  <a:tcPr anchor="ctr"/>
                </a:tc>
                <a:tc hMerge="1">
                  <a:txBody>
                    <a:bodyPr/>
                    <a:lstStyle/>
                    <a:p>
                      <a:endParaRPr lang="zh-CN" altLang="en-US"/>
                    </a:p>
                  </a:txBody>
                  <a:tcPr/>
                </a:tc>
                <a:tc hMerge="1">
                  <a:txBody>
                    <a:bodyPr/>
                    <a:lstStyle/>
                    <a:p>
                      <a:endParaRPr lang="zh-CN" altLang="en-US" sz="1200" dirty="0"/>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algn="ctr"/>
                      <a:endParaRPr lang="zh-CN" altLang="en-US" sz="900" dirty="0"/>
                    </a:p>
                  </a:txBody>
                  <a:tcPr/>
                </a:tc>
                <a:tc hMerge="1">
                  <a:txBody>
                    <a:bodyPr/>
                    <a:lstStyle/>
                    <a:p>
                      <a:pPr algn="ctr"/>
                      <a:endParaRPr lang="zh-CN" altLang="en-US" sz="900" dirty="0"/>
                    </a:p>
                  </a:txBody>
                  <a:tcPr/>
                </a:tc>
                <a:extLst>
                  <a:ext uri="{0D108BD9-81ED-4DB2-BD59-A6C34878D82A}">
                    <a16:rowId xmlns:a16="http://schemas.microsoft.com/office/drawing/2014/main" val="3603722665"/>
                  </a:ext>
                </a:extLst>
              </a:tr>
              <a:tr h="212512">
                <a:tc>
                  <a:txBody>
                    <a:bodyPr/>
                    <a:lstStyle/>
                    <a:p>
                      <a:r>
                        <a:rPr lang="en-US" altLang="zh-CN" sz="1000" b="1" dirty="0">
                          <a:solidFill>
                            <a:srgbClr val="00A5B5"/>
                          </a:solidFill>
                        </a:rPr>
                        <a:t>INV Model Selected</a:t>
                      </a:r>
                      <a:endParaRPr lang="zh-CN" altLang="en-US" sz="1000" b="1" dirty="0">
                        <a:solidFill>
                          <a:srgbClr val="00A5B5"/>
                        </a:solidFill>
                      </a:endParaRPr>
                    </a:p>
                  </a:txBody>
                  <a:tcPr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r>
                        <a:rPr lang="en-US" altLang="zh-CN" sz="1000" b="1" dirty="0">
                          <a:solidFill>
                            <a:srgbClr val="00A5B5"/>
                          </a:solidFill>
                        </a:rPr>
                        <a:t>Recommended Inverter No.</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INV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BESS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Backup Period</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Remark</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4889494"/>
                  </a:ext>
                </a:extLst>
              </a:tr>
              <a:tr h="212512">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80M1-HYB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26~30</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zh-CN" altLang="en-US"/>
                    </a:p>
                  </a:txBody>
                  <a:tcPr/>
                </a:tc>
                <a:tc>
                  <a:txBody>
                    <a:bodyPr/>
                    <a:lstStyle/>
                    <a:p>
                      <a:pPr algn="l"/>
                      <a:r>
                        <a:rPr lang="en-US" altLang="zh-CN" sz="900" dirty="0"/>
                        <a:t>2,400kW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7,590kWh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3.2h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4">
                  <a:txBody>
                    <a:bodyPr/>
                    <a:lstStyle/>
                    <a:p>
                      <a:r>
                        <a:rPr lang="en-US" altLang="zh-CN" sz="900" dirty="0"/>
                        <a:t>Maximum INV capacity: 2,400kW</a:t>
                      </a:r>
                    </a:p>
                    <a:p>
                      <a:r>
                        <a:rPr lang="en-US" altLang="zh-CN" sz="900" dirty="0"/>
                        <a:t>Maximum ESS capacity: 7,590kWh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903459937"/>
                  </a:ext>
                </a:extLst>
              </a:tr>
              <a:tr h="212512">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100M1-HYB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21-24</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2,400kW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6,072kWh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2.5h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17469271"/>
                  </a:ext>
                </a:extLst>
              </a:tr>
              <a:tr h="212512">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110M1-HYB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19~21</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2,310kW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5,313Wh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2.3h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zh-CN" altLang="en-US" sz="900" dirty="0"/>
                    </a:p>
                  </a:txBody>
                  <a:tcPr/>
                </a:tc>
                <a:extLst>
                  <a:ext uri="{0D108BD9-81ED-4DB2-BD59-A6C34878D82A}">
                    <a16:rowId xmlns:a16="http://schemas.microsoft.com/office/drawing/2014/main" val="1520911121"/>
                  </a:ext>
                </a:extLst>
              </a:tr>
              <a:tr h="0">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125M1-HYB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17~19</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2,375kW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4,807kWh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2.0h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zh-CN" altLang="en-US" sz="900" dirty="0"/>
                    </a:p>
                  </a:txBody>
                  <a:tcPr/>
                </a:tc>
                <a:extLst>
                  <a:ext uri="{0D108BD9-81ED-4DB2-BD59-A6C34878D82A}">
                    <a16:rowId xmlns:a16="http://schemas.microsoft.com/office/drawing/2014/main" val="1908077593"/>
                  </a:ext>
                </a:extLst>
              </a:tr>
              <a:tr h="355561">
                <a:tc gridSpan="2">
                  <a:txBody>
                    <a:bodyPr/>
                    <a:lstStyle/>
                    <a:p>
                      <a:pPr marL="0" marR="0" lvl="0" indent="0" algn="l" defTabSz="1219200" rtl="0" eaLnBrk="1" fontAlgn="auto" latinLnBrk="0" hangingPunct="1">
                        <a:lnSpc>
                          <a:spcPct val="150000"/>
                        </a:lnSpc>
                        <a:spcBef>
                          <a:spcPts val="0"/>
                        </a:spcBef>
                        <a:spcAft>
                          <a:spcPts val="0"/>
                        </a:spcAft>
                        <a:buClrTx/>
                        <a:buSzTx/>
                        <a:buFontTx/>
                        <a:buNone/>
                        <a:tabLst/>
                        <a:defRPr/>
                      </a:pP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T w="12700" cap="flat" cmpd="sng" algn="ctr">
                      <a:solidFill>
                        <a:schemeClr val="bg1">
                          <a:lumMod val="75000"/>
                        </a:schemeClr>
                      </a:solidFill>
                      <a:prstDash val="solid"/>
                      <a:round/>
                      <a:headEnd type="none" w="med" len="med"/>
                      <a:tailEnd type="none" w="med" len="med"/>
                    </a:lnT>
                    <a:solidFill>
                      <a:schemeClr val="bg1"/>
                    </a:solidFill>
                  </a:tcPr>
                </a:tc>
                <a:tc hMerge="1">
                  <a:txBody>
                    <a:bodyPr/>
                    <a:lstStyle/>
                    <a:p>
                      <a:endParaRPr lang="zh-CN" altLang="en-US"/>
                    </a:p>
                  </a:txBody>
                  <a:tcPr/>
                </a:tc>
                <a:tc>
                  <a:txBody>
                    <a:bodyPr/>
                    <a:lstStyle/>
                    <a:p>
                      <a:pPr algn="l">
                        <a:lnSpc>
                          <a:spcPct val="150000"/>
                        </a:lnSpc>
                      </a:pPr>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endParaRPr lang="zh-CN" altLang="en-US" dirty="0"/>
                    </a:p>
                  </a:txBody>
                  <a:tcPr anchor="ctr">
                    <a:solidFill>
                      <a:schemeClr val="bg1"/>
                    </a:solidFill>
                  </a:tcPr>
                </a:tc>
                <a:extLst>
                  <a:ext uri="{0D108BD9-81ED-4DB2-BD59-A6C34878D82A}">
                    <a16:rowId xmlns:a16="http://schemas.microsoft.com/office/drawing/2014/main" val="475567020"/>
                  </a:ext>
                </a:extLst>
              </a:tr>
            </a:tbl>
          </a:graphicData>
        </a:graphic>
      </p:graphicFrame>
      <p:sp>
        <p:nvSpPr>
          <p:cNvPr id="23" name="文本框 22">
            <a:extLst>
              <a:ext uri="{FF2B5EF4-FFF2-40B4-BE49-F238E27FC236}">
                <a16:creationId xmlns:a16="http://schemas.microsoft.com/office/drawing/2014/main" id="{06F9EA68-D87D-190B-6C0C-9E1803C554B8}"/>
              </a:ext>
            </a:extLst>
          </p:cNvPr>
          <p:cNvSpPr txBox="1"/>
          <p:nvPr/>
        </p:nvSpPr>
        <p:spPr>
          <a:xfrm>
            <a:off x="889009" y="5024534"/>
            <a:ext cx="10248135" cy="903709"/>
          </a:xfrm>
          <a:prstGeom prst="rect">
            <a:avLst/>
          </a:prstGeom>
          <a:noFill/>
        </p:spPr>
        <p:txBody>
          <a:bodyPr wrap="square" rtlCol="0">
            <a:spAutoFit/>
          </a:bodyPr>
          <a:lstStyle/>
          <a:p>
            <a:pPr>
              <a:lnSpc>
                <a:spcPct val="150000"/>
              </a:lnSpc>
            </a:pPr>
            <a:r>
              <a:rPr lang="en-US" altLang="zh-CN" sz="900" dirty="0"/>
              <a:t>Note: </a:t>
            </a:r>
          </a:p>
          <a:p>
            <a:pPr marL="228600" indent="-228600">
              <a:lnSpc>
                <a:spcPct val="150000"/>
              </a:lnSpc>
              <a:buAutoNum type="arabicPeriod"/>
            </a:pPr>
            <a:r>
              <a:rPr lang="en-US" altLang="zh-CN" sz="900" dirty="0"/>
              <a:t>2 * Sigen Gateway B-INV-15 can meet the power need of inverter within 2,400kW, but the backup time is almost 2-4 hours. If the client want to increase the backup time to 5 hours, 2 * Sigen Gateway B-INV-24 are recommended.</a:t>
            </a:r>
          </a:p>
          <a:p>
            <a:pPr marL="228600" indent="-228600">
              <a:lnSpc>
                <a:spcPct val="150000"/>
              </a:lnSpc>
              <a:buFontTx/>
              <a:buAutoNum type="arabicPeriod"/>
            </a:pPr>
            <a:r>
              <a:rPr lang="en-US" altLang="zh-CN" sz="900" b="1" dirty="0">
                <a:solidFill>
                  <a:srgbClr val="00A5B5"/>
                </a:solidFill>
              </a:rPr>
              <a:t>Sigen PV 80M1-HYB / Sigen PV 100M1-HYB / </a:t>
            </a:r>
            <a:r>
              <a:rPr kumimoji="0" lang="en-US" altLang="zh-CN" sz="900" b="1" i="0" u="none" strike="noStrike" kern="1200" cap="none" spc="0" normalizeH="0" baseline="0" noProof="0" dirty="0">
                <a:ln>
                  <a:noFill/>
                </a:ln>
                <a:solidFill>
                  <a:srgbClr val="00A5B5"/>
                </a:solidFill>
                <a:effectLst/>
                <a:uLnTx/>
                <a:uFillTx/>
                <a:latin typeface="Poppins"/>
                <a:ea typeface="思源黑体 CN Light"/>
                <a:cs typeface="+mn-cs"/>
              </a:rPr>
              <a:t>Sigen PV 110M1-HYB</a:t>
            </a:r>
            <a:r>
              <a:rPr kumimoji="0" lang="zh-CN" altLang="en-US" sz="900" b="1" i="0" u="none" strike="noStrike" kern="1200" cap="none" spc="0" normalizeH="0" baseline="0" noProof="0" dirty="0">
                <a:ln>
                  <a:noFill/>
                </a:ln>
                <a:solidFill>
                  <a:srgbClr val="00A5B5"/>
                </a:solidFill>
                <a:effectLst/>
                <a:uLnTx/>
                <a:uFillTx/>
                <a:latin typeface="Poppins"/>
                <a:ea typeface="思源黑体 CN Light"/>
                <a:cs typeface="+mn-cs"/>
              </a:rPr>
              <a:t> </a:t>
            </a:r>
            <a:r>
              <a:rPr kumimoji="0" lang="en-US" altLang="zh-CN" sz="900" b="1" i="0" u="none" strike="noStrike" kern="1200" cap="none" spc="0" normalizeH="0" baseline="0" noProof="0" dirty="0">
                <a:ln>
                  <a:noFill/>
                </a:ln>
                <a:solidFill>
                  <a:srgbClr val="00A5B5"/>
                </a:solidFill>
                <a:effectLst/>
                <a:uLnTx/>
                <a:uFillTx/>
                <a:latin typeface="Poppins"/>
                <a:ea typeface="思源黑体 CN Light"/>
                <a:cs typeface="+mn-cs"/>
              </a:rPr>
              <a:t>/</a:t>
            </a:r>
            <a:r>
              <a:rPr kumimoji="0" lang="zh-CN" altLang="en-US" sz="900" b="1" i="0" u="none" strike="noStrike" kern="1200" cap="none" spc="0" normalizeH="0" baseline="0" noProof="0" dirty="0">
                <a:ln>
                  <a:noFill/>
                </a:ln>
                <a:solidFill>
                  <a:srgbClr val="00A5B5"/>
                </a:solidFill>
                <a:effectLst/>
                <a:uLnTx/>
                <a:uFillTx/>
                <a:latin typeface="Poppins"/>
                <a:ea typeface="思源黑体 CN Light"/>
                <a:cs typeface="+mn-cs"/>
              </a:rPr>
              <a:t> </a:t>
            </a:r>
            <a:r>
              <a:rPr kumimoji="0" lang="en-US" altLang="zh-CN" sz="900" b="1" i="0" u="none" strike="noStrike" kern="1200" cap="none" spc="0" normalizeH="0" baseline="0" noProof="0" dirty="0">
                <a:ln>
                  <a:noFill/>
                </a:ln>
                <a:solidFill>
                  <a:srgbClr val="00A5B5"/>
                </a:solidFill>
                <a:effectLst/>
                <a:uLnTx/>
                <a:uFillTx/>
                <a:latin typeface="Poppins"/>
                <a:ea typeface="思源黑体 CN Light"/>
                <a:cs typeface="+mn-cs"/>
              </a:rPr>
              <a:t>Sigen PV 125M1-HYB is recommended to be used in the Sigen Gateway B-INV-15</a:t>
            </a:r>
            <a:endParaRPr kumimoji="0" lang="zh-CN" altLang="en-US" sz="900" b="1" i="0" u="none" strike="noStrike" kern="1200" cap="none" spc="0" normalizeH="0" baseline="0" noProof="0" dirty="0">
              <a:ln>
                <a:noFill/>
              </a:ln>
              <a:solidFill>
                <a:srgbClr val="00A5B5"/>
              </a:solidFill>
              <a:effectLst/>
              <a:uLnTx/>
              <a:uFillTx/>
              <a:latin typeface="Poppins"/>
              <a:ea typeface="思源黑体 CN Light"/>
              <a:cs typeface="+mn-cs"/>
            </a:endParaRPr>
          </a:p>
        </p:txBody>
      </p:sp>
      <p:sp>
        <p:nvSpPr>
          <p:cNvPr id="3" name="文本框 2">
            <a:extLst>
              <a:ext uri="{FF2B5EF4-FFF2-40B4-BE49-F238E27FC236}">
                <a16:creationId xmlns:a16="http://schemas.microsoft.com/office/drawing/2014/main" id="{9C06DAFD-21CE-D7D1-88E2-92E35D11C7A4}"/>
              </a:ext>
            </a:extLst>
          </p:cNvPr>
          <p:cNvSpPr txBox="1"/>
          <p:nvPr/>
        </p:nvSpPr>
        <p:spPr>
          <a:xfrm>
            <a:off x="7756730" y="2513517"/>
            <a:ext cx="3380415" cy="338554"/>
          </a:xfrm>
          <a:prstGeom prst="rect">
            <a:avLst/>
          </a:prstGeom>
          <a:noFill/>
        </p:spPr>
        <p:txBody>
          <a:bodyPr wrap="square" rtlCol="0">
            <a:spAutoFit/>
          </a:bodyPr>
          <a:lstStyle/>
          <a:p>
            <a:r>
              <a:rPr lang="da-DK" altLang="zh-CN" sz="800" b="1" dirty="0">
                <a:solidFill>
                  <a:srgbClr val="00A5B5"/>
                </a:solidFill>
              </a:rPr>
              <a:t>Support all power range of Sigen HYB inverter (50~125kW)</a:t>
            </a:r>
            <a:br>
              <a:rPr lang="da-DK" altLang="zh-CN" sz="800" b="1" dirty="0">
                <a:solidFill>
                  <a:srgbClr val="00A5B5"/>
                </a:solidFill>
              </a:rPr>
            </a:br>
            <a:r>
              <a:rPr lang="da-DK" altLang="zh-CN" sz="800" b="1" dirty="0">
                <a:solidFill>
                  <a:srgbClr val="00A5B5"/>
                </a:solidFill>
              </a:rPr>
              <a:t>Maximum capacity for one cabinet: 15*125kW=1,875kW</a:t>
            </a:r>
          </a:p>
        </p:txBody>
      </p:sp>
    </p:spTree>
    <p:extLst>
      <p:ext uri="{BB962C8B-B14F-4D97-AF65-F5344CB8AC3E}">
        <p14:creationId xmlns:p14="http://schemas.microsoft.com/office/powerpoint/2010/main" val="291182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6B859-92B0-576F-57C3-24190B704ADE}"/>
            </a:ext>
          </a:extLst>
        </p:cNvPr>
        <p:cNvGrpSpPr/>
        <p:nvPr/>
      </p:nvGrpSpPr>
      <p:grpSpPr>
        <a:xfrm>
          <a:off x="0" y="0"/>
          <a:ext cx="0" cy="0"/>
          <a:chOff x="0" y="0"/>
          <a:chExt cx="0" cy="0"/>
        </a:xfrm>
      </p:grpSpPr>
      <p:sp>
        <p:nvSpPr>
          <p:cNvPr id="40" name="矩形: 圆角 39">
            <a:extLst>
              <a:ext uri="{FF2B5EF4-FFF2-40B4-BE49-F238E27FC236}">
                <a16:creationId xmlns:a16="http://schemas.microsoft.com/office/drawing/2014/main" id="{BEF0592B-5999-C1AA-73B2-85BBBA0058FC}"/>
              </a:ext>
            </a:extLst>
          </p:cNvPr>
          <p:cNvSpPr/>
          <p:nvPr/>
        </p:nvSpPr>
        <p:spPr>
          <a:xfrm>
            <a:off x="889009" y="2421359"/>
            <a:ext cx="10318268" cy="495625"/>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008E1095-F088-A3D2-462B-A0EA95F65FCF}"/>
              </a:ext>
            </a:extLst>
          </p:cNvPr>
          <p:cNvSpPr/>
          <p:nvPr/>
        </p:nvSpPr>
        <p:spPr>
          <a:xfrm>
            <a:off x="889009" y="1381611"/>
            <a:ext cx="10318268" cy="876307"/>
          </a:xfrm>
          <a:prstGeom prst="round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3">
            <a:extLst>
              <a:ext uri="{FF2B5EF4-FFF2-40B4-BE49-F238E27FC236}">
                <a16:creationId xmlns:a16="http://schemas.microsoft.com/office/drawing/2014/main" id="{86CB3EE8-3FC4-41A8-D03C-EDEE1A72A090}"/>
              </a:ext>
            </a:extLst>
          </p:cNvPr>
          <p:cNvSpPr txBox="1">
            <a:spLocks/>
          </p:cNvSpPr>
          <p:nvPr/>
        </p:nvSpPr>
        <p:spPr>
          <a:xfrm>
            <a:off x="615357" y="341801"/>
            <a:ext cx="11648771" cy="508001"/>
          </a:xfrm>
          <a:prstGeom prst="rect">
            <a:avLst/>
          </a:prstGeom>
        </p:spPr>
        <p:txBody>
          <a:bodyPr/>
          <a:lst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a:lstStyle>
          <a:p>
            <a:r>
              <a:rPr lang="en-US" altLang="zh-CN" sz="3200" b="1" dirty="0">
                <a:solidFill>
                  <a:prstClr val="black"/>
                </a:solidFill>
                <a:latin typeface="Poppins" panose="00000500000000000000" pitchFamily="2" charset="0"/>
                <a:ea typeface="思源黑体 CN Light" panose="020B0300000000000000" pitchFamily="34" charset="-122"/>
                <a:cs typeface="+mn-ea"/>
                <a:sym typeface="Poppins" panose="00000500000000000000" pitchFamily="2" charset="0"/>
              </a:rPr>
              <a:t>2000~2400 kW Project Gateway Configuration</a:t>
            </a:r>
          </a:p>
        </p:txBody>
      </p:sp>
      <p:graphicFrame>
        <p:nvGraphicFramePr>
          <p:cNvPr id="13" name="表格 12">
            <a:extLst>
              <a:ext uri="{FF2B5EF4-FFF2-40B4-BE49-F238E27FC236}">
                <a16:creationId xmlns:a16="http://schemas.microsoft.com/office/drawing/2014/main" id="{274C6B31-ADFC-1039-02B6-3F9C05757FD9}"/>
              </a:ext>
            </a:extLst>
          </p:cNvPr>
          <p:cNvGraphicFramePr>
            <a:graphicFrameLocks noGrp="1"/>
          </p:cNvGraphicFramePr>
          <p:nvPr>
            <p:extLst>
              <p:ext uri="{D42A27DB-BD31-4B8C-83A1-F6EECF244321}">
                <p14:modId xmlns:p14="http://schemas.microsoft.com/office/powerpoint/2010/main" val="3592500137"/>
              </p:ext>
            </p:extLst>
          </p:nvPr>
        </p:nvGraphicFramePr>
        <p:xfrm>
          <a:off x="889010" y="1451792"/>
          <a:ext cx="6706517" cy="74168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Main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1 * Sigen Gateway C2400-B-MN</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r h="370840">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rgbClr val="00A5B5"/>
                          </a:solidFill>
                        </a:rPr>
                        <a:t>Sigen Gateway Smart Load Cabinet:</a:t>
                      </a:r>
                      <a:endParaRPr lang="zh-CN" altLang="en-US" sz="1200" b="1" dirty="0">
                        <a:solidFill>
                          <a:srgbClr val="00A5B5"/>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200" b="1" dirty="0">
                          <a:solidFill>
                            <a:schemeClr val="tx1"/>
                          </a:solidFill>
                        </a:rPr>
                        <a:t>1 * Sigen Gateway C2400-B-ST</a:t>
                      </a:r>
                      <a:endParaRPr lang="zh-CN" altLang="en-US" sz="12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1530227"/>
                  </a:ext>
                </a:extLst>
              </a:tr>
            </a:tbl>
          </a:graphicData>
        </a:graphic>
      </p:graphicFrame>
      <p:sp>
        <p:nvSpPr>
          <p:cNvPr id="15" name="椭圆 14">
            <a:extLst>
              <a:ext uri="{FF2B5EF4-FFF2-40B4-BE49-F238E27FC236}">
                <a16:creationId xmlns:a16="http://schemas.microsoft.com/office/drawing/2014/main" id="{16E674C7-B2A6-B0C7-5ADF-F13AC0BA5319}"/>
              </a:ext>
            </a:extLst>
          </p:cNvPr>
          <p:cNvSpPr/>
          <p:nvPr/>
        </p:nvSpPr>
        <p:spPr>
          <a:xfrm>
            <a:off x="7504456" y="1551977"/>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6" name="椭圆 15">
            <a:extLst>
              <a:ext uri="{FF2B5EF4-FFF2-40B4-BE49-F238E27FC236}">
                <a16:creationId xmlns:a16="http://schemas.microsoft.com/office/drawing/2014/main" id="{D01A4660-C9EB-DC61-E141-74862B6F04C4}"/>
              </a:ext>
            </a:extLst>
          </p:cNvPr>
          <p:cNvSpPr/>
          <p:nvPr/>
        </p:nvSpPr>
        <p:spPr>
          <a:xfrm>
            <a:off x="7504456" y="1927943"/>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sp>
        <p:nvSpPr>
          <p:cNvPr id="17" name="椭圆 16">
            <a:extLst>
              <a:ext uri="{FF2B5EF4-FFF2-40B4-BE49-F238E27FC236}">
                <a16:creationId xmlns:a16="http://schemas.microsoft.com/office/drawing/2014/main" id="{97E2D528-BB1B-42C5-C471-329607009B8E}"/>
              </a:ext>
            </a:extLst>
          </p:cNvPr>
          <p:cNvSpPr/>
          <p:nvPr/>
        </p:nvSpPr>
        <p:spPr>
          <a:xfrm>
            <a:off x="9598302" y="1923222"/>
            <a:ext cx="182142" cy="18214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Wingdings 2" panose="05020102010507070707" pitchFamily="18" charset="2"/>
              </a:rPr>
              <a:t></a:t>
            </a:r>
            <a:endPar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endParaRPr>
          </a:p>
        </p:txBody>
      </p:sp>
      <p:sp>
        <p:nvSpPr>
          <p:cNvPr id="18" name="文本框 17">
            <a:extLst>
              <a:ext uri="{FF2B5EF4-FFF2-40B4-BE49-F238E27FC236}">
                <a16:creationId xmlns:a16="http://schemas.microsoft.com/office/drawing/2014/main" id="{81261B44-E4FA-94A8-488A-482A5442D579}"/>
              </a:ext>
            </a:extLst>
          </p:cNvPr>
          <p:cNvSpPr txBox="1"/>
          <p:nvPr/>
        </p:nvSpPr>
        <p:spPr>
          <a:xfrm>
            <a:off x="7756731" y="1865126"/>
            <a:ext cx="1621892" cy="338554"/>
          </a:xfrm>
          <a:prstGeom prst="rect">
            <a:avLst/>
          </a:prstGeom>
          <a:noFill/>
        </p:spPr>
        <p:txBody>
          <a:bodyPr wrap="square" rtlCol="0">
            <a:spAutoFit/>
          </a:bodyPr>
          <a:lstStyle/>
          <a:p>
            <a:r>
              <a:rPr lang="en-US" altLang="zh-CN" sz="800" dirty="0"/>
              <a:t>Need Generation/Smart Load Connection</a:t>
            </a:r>
            <a:endParaRPr lang="zh-CN" altLang="en-US" sz="800" dirty="0"/>
          </a:p>
        </p:txBody>
      </p:sp>
      <p:sp>
        <p:nvSpPr>
          <p:cNvPr id="19" name="文本框 18">
            <a:extLst>
              <a:ext uri="{FF2B5EF4-FFF2-40B4-BE49-F238E27FC236}">
                <a16:creationId xmlns:a16="http://schemas.microsoft.com/office/drawing/2014/main" id="{DC5B7728-2EE0-0AB3-B132-D57E1A6CAE3A}"/>
              </a:ext>
            </a:extLst>
          </p:cNvPr>
          <p:cNvSpPr txBox="1"/>
          <p:nvPr/>
        </p:nvSpPr>
        <p:spPr>
          <a:xfrm>
            <a:off x="9832339" y="1865126"/>
            <a:ext cx="1374938" cy="338554"/>
          </a:xfrm>
          <a:prstGeom prst="rect">
            <a:avLst/>
          </a:prstGeom>
          <a:noFill/>
        </p:spPr>
        <p:txBody>
          <a:bodyPr wrap="square" rtlCol="0">
            <a:spAutoFit/>
          </a:bodyPr>
          <a:lstStyle/>
          <a:p>
            <a:r>
              <a:rPr lang="en-US" altLang="zh-CN" sz="800" dirty="0"/>
              <a:t>No Generation/Smart Load Connection</a:t>
            </a:r>
            <a:endParaRPr lang="zh-CN" altLang="en-US" sz="800" dirty="0"/>
          </a:p>
        </p:txBody>
      </p:sp>
      <p:sp>
        <p:nvSpPr>
          <p:cNvPr id="22" name="文本框 21">
            <a:extLst>
              <a:ext uri="{FF2B5EF4-FFF2-40B4-BE49-F238E27FC236}">
                <a16:creationId xmlns:a16="http://schemas.microsoft.com/office/drawing/2014/main" id="{EB73FED8-B66A-4385-F0E2-46AB174C7491}"/>
              </a:ext>
            </a:extLst>
          </p:cNvPr>
          <p:cNvSpPr txBox="1"/>
          <p:nvPr/>
        </p:nvSpPr>
        <p:spPr>
          <a:xfrm>
            <a:off x="7756731" y="1543021"/>
            <a:ext cx="1828800" cy="215444"/>
          </a:xfrm>
          <a:prstGeom prst="rect">
            <a:avLst/>
          </a:prstGeom>
          <a:noFill/>
        </p:spPr>
        <p:txBody>
          <a:bodyPr wrap="square" rtlCol="0">
            <a:spAutoFit/>
          </a:bodyPr>
          <a:lstStyle/>
          <a:p>
            <a:r>
              <a:rPr lang="en-US" altLang="zh-CN" sz="800" dirty="0"/>
              <a:t>Standard in all scenario</a:t>
            </a:r>
            <a:endParaRPr lang="zh-CN" altLang="en-US" sz="800" dirty="0"/>
          </a:p>
        </p:txBody>
      </p:sp>
      <p:graphicFrame>
        <p:nvGraphicFramePr>
          <p:cNvPr id="24" name="表格 23">
            <a:extLst>
              <a:ext uri="{FF2B5EF4-FFF2-40B4-BE49-F238E27FC236}">
                <a16:creationId xmlns:a16="http://schemas.microsoft.com/office/drawing/2014/main" id="{CD1F7FB3-6A3B-1617-04AC-418B3988CF7D}"/>
              </a:ext>
            </a:extLst>
          </p:cNvPr>
          <p:cNvGraphicFramePr>
            <a:graphicFrameLocks noGrp="1"/>
          </p:cNvGraphicFramePr>
          <p:nvPr>
            <p:extLst>
              <p:ext uri="{D42A27DB-BD31-4B8C-83A1-F6EECF244321}">
                <p14:modId xmlns:p14="http://schemas.microsoft.com/office/powerpoint/2010/main" val="960402020"/>
              </p:ext>
            </p:extLst>
          </p:nvPr>
        </p:nvGraphicFramePr>
        <p:xfrm>
          <a:off x="889010" y="2474668"/>
          <a:ext cx="6706517" cy="370840"/>
        </p:xfrm>
        <a:graphic>
          <a:graphicData uri="http://schemas.openxmlformats.org/drawingml/2006/table">
            <a:tbl>
              <a:tblPr firstRow="1" bandRow="1">
                <a:tableStyleId>{F5AB1C69-6EDB-4FF4-983F-18BD219EF322}</a:tableStyleId>
              </a:tblPr>
              <a:tblGrid>
                <a:gridCol w="3649618">
                  <a:extLst>
                    <a:ext uri="{9D8B030D-6E8A-4147-A177-3AD203B41FA5}">
                      <a16:colId xmlns:a16="http://schemas.microsoft.com/office/drawing/2014/main" val="235515723"/>
                    </a:ext>
                  </a:extLst>
                </a:gridCol>
                <a:gridCol w="3056899">
                  <a:extLst>
                    <a:ext uri="{9D8B030D-6E8A-4147-A177-3AD203B41FA5}">
                      <a16:colId xmlns:a16="http://schemas.microsoft.com/office/drawing/2014/main" val="2194366944"/>
                    </a:ext>
                  </a:extLst>
                </a:gridCol>
              </a:tblGrid>
              <a:tr h="370840">
                <a:tc>
                  <a:txBody>
                    <a:bodyPr/>
                    <a:lstStyle/>
                    <a:p>
                      <a:r>
                        <a:rPr lang="en-US" altLang="zh-CN" sz="1200" dirty="0">
                          <a:solidFill>
                            <a:srgbClr val="00A5B5"/>
                          </a:solidFill>
                        </a:rPr>
                        <a:t>Sigen Gateway Inverter Cabinet:</a:t>
                      </a:r>
                      <a:endParaRPr lang="zh-CN" altLang="en-US" sz="1200" dirty="0">
                        <a:solidFill>
                          <a:srgbClr val="00A5B5"/>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altLang="zh-CN" sz="1200" dirty="0">
                          <a:solidFill>
                            <a:schemeClr val="tx1"/>
                          </a:solidFill>
                        </a:rPr>
                        <a:t>2 * Sigen Gateway B-INV-24</a:t>
                      </a:r>
                      <a:endParaRPr lang="zh-CN" altLang="en-US" sz="12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407300"/>
                  </a:ext>
                </a:extLst>
              </a:tr>
            </a:tbl>
          </a:graphicData>
        </a:graphic>
      </p:graphicFrame>
      <p:sp>
        <p:nvSpPr>
          <p:cNvPr id="31" name="椭圆 30">
            <a:extLst>
              <a:ext uri="{FF2B5EF4-FFF2-40B4-BE49-F238E27FC236}">
                <a16:creationId xmlns:a16="http://schemas.microsoft.com/office/drawing/2014/main" id="{9EBA5142-5D8A-8956-EE18-8485CDDAE29C}"/>
              </a:ext>
            </a:extLst>
          </p:cNvPr>
          <p:cNvSpPr/>
          <p:nvPr/>
        </p:nvSpPr>
        <p:spPr>
          <a:xfrm>
            <a:off x="7504456" y="2569017"/>
            <a:ext cx="182142" cy="182142"/>
          </a:xfrm>
          <a:prstGeom prst="ellipse">
            <a:avLst/>
          </a:prstGeom>
          <a:solidFill>
            <a:srgbClr val="00A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white"/>
                </a:solidFill>
                <a:effectLst/>
                <a:uLnTx/>
                <a:uFillTx/>
                <a:latin typeface="Poppins" panose="00000500000000000000" pitchFamily="2" charset="0"/>
                <a:ea typeface="思源黑体 CN Light" panose="020B0300000000000000" pitchFamily="34" charset="-122"/>
                <a:cs typeface="+mn-cs"/>
                <a:sym typeface="Poppins" panose="00000500000000000000" pitchFamily="2" charset="0"/>
              </a:rPr>
              <a:t>✔</a:t>
            </a:r>
          </a:p>
        </p:txBody>
      </p:sp>
      <p:graphicFrame>
        <p:nvGraphicFramePr>
          <p:cNvPr id="38" name="表格 37">
            <a:extLst>
              <a:ext uri="{FF2B5EF4-FFF2-40B4-BE49-F238E27FC236}">
                <a16:creationId xmlns:a16="http://schemas.microsoft.com/office/drawing/2014/main" id="{698B19F0-DDAE-8CAD-58CA-21616BBA8BDD}"/>
              </a:ext>
            </a:extLst>
          </p:cNvPr>
          <p:cNvGraphicFramePr>
            <a:graphicFrameLocks noGrp="1"/>
          </p:cNvGraphicFramePr>
          <p:nvPr>
            <p:extLst>
              <p:ext uri="{D42A27DB-BD31-4B8C-83A1-F6EECF244321}">
                <p14:modId xmlns:p14="http://schemas.microsoft.com/office/powerpoint/2010/main" val="652444853"/>
              </p:ext>
            </p:extLst>
          </p:nvPr>
        </p:nvGraphicFramePr>
        <p:xfrm>
          <a:off x="889009" y="3253675"/>
          <a:ext cx="10345642" cy="1687976"/>
        </p:xfrm>
        <a:graphic>
          <a:graphicData uri="http://schemas.openxmlformats.org/drawingml/2006/table">
            <a:tbl>
              <a:tblPr firstRow="1" bandRow="1">
                <a:tableStyleId>{F5AB1C69-6EDB-4FF4-983F-18BD219EF322}</a:tableStyleId>
              </a:tblPr>
              <a:tblGrid>
                <a:gridCol w="1600562">
                  <a:extLst>
                    <a:ext uri="{9D8B030D-6E8A-4147-A177-3AD203B41FA5}">
                      <a16:colId xmlns:a16="http://schemas.microsoft.com/office/drawing/2014/main" val="2258342405"/>
                    </a:ext>
                  </a:extLst>
                </a:gridCol>
                <a:gridCol w="208280">
                  <a:extLst>
                    <a:ext uri="{9D8B030D-6E8A-4147-A177-3AD203B41FA5}">
                      <a16:colId xmlns:a16="http://schemas.microsoft.com/office/drawing/2014/main" val="4035501324"/>
                    </a:ext>
                  </a:extLst>
                </a:gridCol>
                <a:gridCol w="1754009">
                  <a:extLst>
                    <a:ext uri="{9D8B030D-6E8A-4147-A177-3AD203B41FA5}">
                      <a16:colId xmlns:a16="http://schemas.microsoft.com/office/drawing/2014/main" val="4249460177"/>
                    </a:ext>
                  </a:extLst>
                </a:gridCol>
                <a:gridCol w="1928917">
                  <a:extLst>
                    <a:ext uri="{9D8B030D-6E8A-4147-A177-3AD203B41FA5}">
                      <a16:colId xmlns:a16="http://schemas.microsoft.com/office/drawing/2014/main" val="89046801"/>
                    </a:ext>
                  </a:extLst>
                </a:gridCol>
                <a:gridCol w="1908893">
                  <a:extLst>
                    <a:ext uri="{9D8B030D-6E8A-4147-A177-3AD203B41FA5}">
                      <a16:colId xmlns:a16="http://schemas.microsoft.com/office/drawing/2014/main" val="1511852126"/>
                    </a:ext>
                  </a:extLst>
                </a:gridCol>
                <a:gridCol w="1268146">
                  <a:extLst>
                    <a:ext uri="{9D8B030D-6E8A-4147-A177-3AD203B41FA5}">
                      <a16:colId xmlns:a16="http://schemas.microsoft.com/office/drawing/2014/main" val="491304397"/>
                    </a:ext>
                  </a:extLst>
                </a:gridCol>
                <a:gridCol w="1676835">
                  <a:extLst>
                    <a:ext uri="{9D8B030D-6E8A-4147-A177-3AD203B41FA5}">
                      <a16:colId xmlns:a16="http://schemas.microsoft.com/office/drawing/2014/main" val="2057307081"/>
                    </a:ext>
                  </a:extLst>
                </a:gridCol>
              </a:tblGrid>
              <a:tr h="212512">
                <a:tc gridSpan="7">
                  <a:txBody>
                    <a:bodyPr/>
                    <a:lstStyle/>
                    <a:p>
                      <a:pPr algn="ctr"/>
                      <a:r>
                        <a:rPr lang="en-US" altLang="zh-CN" sz="1000" dirty="0"/>
                        <a:t>Typical Configuration of INV Cabinet </a:t>
                      </a:r>
                      <a:r>
                        <a:rPr lang="en-US" altLang="zh-CN" sz="1000" b="1" dirty="0">
                          <a:solidFill>
                            <a:schemeClr val="bg1"/>
                          </a:solidFill>
                        </a:rPr>
                        <a:t>(2*Sigen Gateway B-INV-24)</a:t>
                      </a:r>
                      <a:endParaRPr lang="zh-CN" altLang="en-US" sz="1000" dirty="0"/>
                    </a:p>
                  </a:txBody>
                  <a:tcPr anchor="ctr"/>
                </a:tc>
                <a:tc hMerge="1">
                  <a:txBody>
                    <a:bodyPr/>
                    <a:lstStyle/>
                    <a:p>
                      <a:endParaRPr lang="zh-CN" altLang="en-US"/>
                    </a:p>
                  </a:txBody>
                  <a:tcPr/>
                </a:tc>
                <a:tc hMerge="1">
                  <a:txBody>
                    <a:bodyPr/>
                    <a:lstStyle/>
                    <a:p>
                      <a:endParaRPr lang="zh-CN" altLang="en-US" sz="1200" dirty="0"/>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endParaRPr lang="zh-CN" altLang="en-US" sz="1200" dirty="0"/>
                    </a:p>
                  </a:txBody>
                  <a:tcPr/>
                </a:tc>
                <a:tc hMerge="1">
                  <a:txBody>
                    <a:bodyPr/>
                    <a:lstStyle/>
                    <a:p>
                      <a:pPr algn="ctr"/>
                      <a:endParaRPr lang="zh-CN" altLang="en-US" sz="900" dirty="0"/>
                    </a:p>
                  </a:txBody>
                  <a:tcPr/>
                </a:tc>
                <a:tc hMerge="1">
                  <a:txBody>
                    <a:bodyPr/>
                    <a:lstStyle/>
                    <a:p>
                      <a:pPr algn="ctr"/>
                      <a:endParaRPr lang="zh-CN" altLang="en-US" sz="900" dirty="0"/>
                    </a:p>
                  </a:txBody>
                  <a:tcPr/>
                </a:tc>
                <a:extLst>
                  <a:ext uri="{0D108BD9-81ED-4DB2-BD59-A6C34878D82A}">
                    <a16:rowId xmlns:a16="http://schemas.microsoft.com/office/drawing/2014/main" val="3603722665"/>
                  </a:ext>
                </a:extLst>
              </a:tr>
              <a:tr h="212512">
                <a:tc>
                  <a:txBody>
                    <a:bodyPr/>
                    <a:lstStyle/>
                    <a:p>
                      <a:r>
                        <a:rPr lang="en-US" altLang="zh-CN" sz="1000" b="1" dirty="0">
                          <a:solidFill>
                            <a:srgbClr val="00A5B5"/>
                          </a:solidFill>
                        </a:rPr>
                        <a:t>INV Model Selected</a:t>
                      </a:r>
                      <a:endParaRPr lang="zh-CN" altLang="en-US" sz="1000" b="1" dirty="0">
                        <a:solidFill>
                          <a:srgbClr val="00A5B5"/>
                        </a:solidFill>
                      </a:endParaRPr>
                    </a:p>
                  </a:txBody>
                  <a:tcPr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r>
                        <a:rPr lang="en-US" altLang="zh-CN" sz="1000" b="1" dirty="0">
                          <a:solidFill>
                            <a:srgbClr val="00A5B5"/>
                          </a:solidFill>
                        </a:rPr>
                        <a:t>Recommended Inverter No.</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INV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Maximum BESS Capacity</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Backup Period</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altLang="zh-CN" sz="1000" b="1" dirty="0">
                          <a:solidFill>
                            <a:srgbClr val="00A5B5"/>
                          </a:solidFill>
                        </a:rPr>
                        <a:t>Remark</a:t>
                      </a:r>
                      <a:endParaRPr lang="zh-CN" altLang="en-US" sz="1000" b="1" dirty="0">
                        <a:solidFill>
                          <a:srgbClr val="00A5B5"/>
                        </a:solidFill>
                      </a:endParaRPr>
                    </a:p>
                  </a:txBody>
                  <a:tcPr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4889494"/>
                  </a:ext>
                </a:extLst>
              </a:tr>
              <a:tr h="212512">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50M1-HYB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41~48</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2,400kW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12,144kWh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5.1h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3">
                  <a:txBody>
                    <a:bodyPr/>
                    <a:lstStyle/>
                    <a:p>
                      <a:r>
                        <a:rPr lang="en-US" altLang="zh-CN" sz="900" dirty="0"/>
                        <a:t>Maximum INV capacity: 2,400kW</a:t>
                      </a:r>
                    </a:p>
                    <a:p>
                      <a:r>
                        <a:rPr lang="en-US" altLang="zh-CN" sz="900" dirty="0"/>
                        <a:t>Maximum ESS capacity: 12,144kWh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17469271"/>
                  </a:ext>
                </a:extLst>
              </a:tr>
              <a:tr h="212512">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60M1-HYB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34~40</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2,400W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10,120kWh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4.2h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zh-CN" altLang="en-US" sz="900" dirty="0"/>
                    </a:p>
                  </a:txBody>
                  <a:tcPr/>
                </a:tc>
                <a:extLst>
                  <a:ext uri="{0D108BD9-81ED-4DB2-BD59-A6C34878D82A}">
                    <a16:rowId xmlns:a16="http://schemas.microsoft.com/office/drawing/2014/main" val="1520911121"/>
                  </a:ext>
                </a:extLst>
              </a:tr>
              <a:tr h="285896">
                <a:tc>
                  <a: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Poppins"/>
                          <a:ea typeface="思源黑体 CN Light"/>
                          <a:cs typeface="+mn-cs"/>
                        </a:rPr>
                        <a:t>Sigen PV 80M1-HYB</a:t>
                      </a: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algn="l"/>
                      <a:r>
                        <a:rPr lang="en-US" altLang="zh-CN" sz="900" dirty="0"/>
                        <a:t>26~30</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dirty="0"/>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2,400W</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7,590kWh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altLang="zh-CN" sz="900" dirty="0"/>
                        <a:t>3.2h</a:t>
                      </a:r>
                      <a:endParaRPr lang="zh-CN" altLang="en-US" sz="900"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zh-CN" altLang="en-US" sz="900" dirty="0"/>
                    </a:p>
                  </a:txBody>
                  <a:tcPr/>
                </a:tc>
                <a:extLst>
                  <a:ext uri="{0D108BD9-81ED-4DB2-BD59-A6C34878D82A}">
                    <a16:rowId xmlns:a16="http://schemas.microsoft.com/office/drawing/2014/main" val="1908077593"/>
                  </a:ext>
                </a:extLst>
              </a:tr>
              <a:tr h="355561">
                <a:tc gridSpan="2">
                  <a:txBody>
                    <a:bodyPr/>
                    <a:lstStyle/>
                    <a:p>
                      <a:pPr marL="0" marR="0" lvl="0" indent="0" algn="l" defTabSz="1219200" rtl="0" eaLnBrk="1" fontAlgn="auto" latinLnBrk="0" hangingPunct="1">
                        <a:lnSpc>
                          <a:spcPct val="150000"/>
                        </a:lnSpc>
                        <a:spcBef>
                          <a:spcPts val="0"/>
                        </a:spcBef>
                        <a:spcAft>
                          <a:spcPts val="0"/>
                        </a:spcAft>
                        <a:buClrTx/>
                        <a:buSzTx/>
                        <a:buFontTx/>
                        <a:buNone/>
                        <a:tabLst/>
                        <a:defRPr/>
                      </a:pPr>
                      <a:endParaRPr kumimoji="0" lang="zh-CN" altLang="en-US" sz="900" b="0" i="0" u="none" strike="noStrike" kern="1200" cap="none" spc="0" normalizeH="0" baseline="0" noProof="0" dirty="0">
                        <a:ln>
                          <a:noFill/>
                        </a:ln>
                        <a:solidFill>
                          <a:prstClr val="black"/>
                        </a:solidFill>
                        <a:effectLst/>
                        <a:uLnTx/>
                        <a:uFillTx/>
                        <a:latin typeface="Poppins"/>
                        <a:ea typeface="思源黑体 CN Light"/>
                        <a:cs typeface="+mn-cs"/>
                      </a:endParaRPr>
                    </a:p>
                  </a:txBody>
                  <a:tcPr anchor="ctr">
                    <a:lnT w="12700" cap="flat" cmpd="sng" algn="ctr">
                      <a:solidFill>
                        <a:schemeClr val="bg1">
                          <a:lumMod val="75000"/>
                        </a:schemeClr>
                      </a:solidFill>
                      <a:prstDash val="solid"/>
                      <a:round/>
                      <a:headEnd type="none" w="med" len="med"/>
                      <a:tailEnd type="none" w="med" len="med"/>
                    </a:lnT>
                    <a:solidFill>
                      <a:schemeClr val="bg1"/>
                    </a:solidFill>
                  </a:tcPr>
                </a:tc>
                <a:tc hMerge="1">
                  <a:txBody>
                    <a:bodyPr/>
                    <a:lstStyle/>
                    <a:p>
                      <a:endParaRPr lang="zh-CN" altLang="en-US"/>
                    </a:p>
                  </a:txBody>
                  <a:tcPr/>
                </a:tc>
                <a:tc>
                  <a:txBody>
                    <a:bodyPr/>
                    <a:lstStyle/>
                    <a:p>
                      <a:pPr algn="l">
                        <a:lnSpc>
                          <a:spcPct val="150000"/>
                        </a:lnSpc>
                      </a:pPr>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pPr algn="l"/>
                      <a:endParaRPr lang="zh-CN" altLang="en-US" sz="900"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tc>
                  <a:txBody>
                    <a:bodyPr/>
                    <a:lstStyle/>
                    <a:p>
                      <a:endParaRPr lang="zh-CN" altLang="en-US" dirty="0"/>
                    </a:p>
                  </a:txBody>
                  <a:tcPr anchor="ctr">
                    <a:lnT w="12700" cap="flat" cmpd="sng" algn="ctr">
                      <a:solidFill>
                        <a:schemeClr val="bg1">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75567020"/>
                  </a:ext>
                </a:extLst>
              </a:tr>
            </a:tbl>
          </a:graphicData>
        </a:graphic>
      </p:graphicFrame>
      <p:sp>
        <p:nvSpPr>
          <p:cNvPr id="23" name="文本框 22">
            <a:extLst>
              <a:ext uri="{FF2B5EF4-FFF2-40B4-BE49-F238E27FC236}">
                <a16:creationId xmlns:a16="http://schemas.microsoft.com/office/drawing/2014/main" id="{CF2962A4-6C48-340C-81C7-D0CA2B0A6DFA}"/>
              </a:ext>
            </a:extLst>
          </p:cNvPr>
          <p:cNvSpPr txBox="1"/>
          <p:nvPr/>
        </p:nvSpPr>
        <p:spPr>
          <a:xfrm>
            <a:off x="889010" y="5073045"/>
            <a:ext cx="7467406" cy="488211"/>
          </a:xfrm>
          <a:prstGeom prst="rect">
            <a:avLst/>
          </a:prstGeom>
          <a:noFill/>
        </p:spPr>
        <p:txBody>
          <a:bodyPr wrap="square" rtlCol="0">
            <a:spAutoFit/>
          </a:bodyPr>
          <a:lstStyle/>
          <a:p>
            <a:pPr>
              <a:lnSpc>
                <a:spcPct val="150000"/>
              </a:lnSpc>
            </a:pPr>
            <a:r>
              <a:rPr lang="en-US" altLang="zh-CN" sz="900" dirty="0"/>
              <a:t>Note: </a:t>
            </a:r>
          </a:p>
          <a:p>
            <a:pPr marL="228600" indent="-228600">
              <a:lnSpc>
                <a:spcPct val="150000"/>
              </a:lnSpc>
              <a:buAutoNum type="arabicPeriod"/>
            </a:pPr>
            <a:r>
              <a:rPr lang="en-US" altLang="zh-CN" sz="900" dirty="0"/>
              <a:t>2 * Sigen Gateway B-INV-24 can meet the power need of inverter within 2,400kW. The max. backup time is 5 hours. </a:t>
            </a:r>
          </a:p>
        </p:txBody>
      </p:sp>
      <p:sp>
        <p:nvSpPr>
          <p:cNvPr id="3" name="文本框 2">
            <a:extLst>
              <a:ext uri="{FF2B5EF4-FFF2-40B4-BE49-F238E27FC236}">
                <a16:creationId xmlns:a16="http://schemas.microsoft.com/office/drawing/2014/main" id="{6F894A62-D50A-9D20-6130-D99F2C5DC7BD}"/>
              </a:ext>
            </a:extLst>
          </p:cNvPr>
          <p:cNvSpPr txBox="1"/>
          <p:nvPr/>
        </p:nvSpPr>
        <p:spPr>
          <a:xfrm>
            <a:off x="7756730" y="2513517"/>
            <a:ext cx="3380415" cy="338554"/>
          </a:xfrm>
          <a:prstGeom prst="rect">
            <a:avLst/>
          </a:prstGeom>
          <a:noFill/>
        </p:spPr>
        <p:txBody>
          <a:bodyPr wrap="square" rtlCol="0">
            <a:spAutoFit/>
          </a:bodyPr>
          <a:lstStyle/>
          <a:p>
            <a:r>
              <a:rPr lang="da-DK" altLang="zh-CN" sz="800" b="1" dirty="0">
                <a:solidFill>
                  <a:srgbClr val="00A5B5"/>
                </a:solidFill>
              </a:rPr>
              <a:t>Support all power range of Sigen HYB inverter (50~80kW)</a:t>
            </a:r>
            <a:br>
              <a:rPr lang="da-DK" altLang="zh-CN" sz="800" b="1" dirty="0">
                <a:solidFill>
                  <a:srgbClr val="00A5B5"/>
                </a:solidFill>
              </a:rPr>
            </a:br>
            <a:r>
              <a:rPr lang="da-DK" altLang="zh-CN" sz="800" b="1" dirty="0">
                <a:solidFill>
                  <a:srgbClr val="00A5B5"/>
                </a:solidFill>
              </a:rPr>
              <a:t>Maximum capacity for one cabinet: 24*80kW=1,920kW</a:t>
            </a:r>
          </a:p>
        </p:txBody>
      </p:sp>
    </p:spTree>
    <p:extLst>
      <p:ext uri="{BB962C8B-B14F-4D97-AF65-F5344CB8AC3E}">
        <p14:creationId xmlns:p14="http://schemas.microsoft.com/office/powerpoint/2010/main" val="27769923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thm15="http://schemas.microsoft.com/office/thememl/2012/main" xmlns:a="http://schemas.openxmlformats.org/drawingml/2006/main" name="Sigenergy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up2tnc1">
      <a:majorFont>
        <a:latin typeface="Poppins"/>
        <a:ea typeface="思源黑体 CN Light"/>
        <a:cs typeface=""/>
      </a:majorFont>
      <a:minorFont>
        <a:latin typeface="Poppins"/>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3798</TotalTime>
  <Words>1900</Words>
  <Application>Microsoft Office PowerPoint</Application>
  <PresentationFormat>宽屏</PresentationFormat>
  <Paragraphs>384</Paragraphs>
  <Slides>10</Slides>
  <Notes>4</Notes>
  <HiddenSlides>0</HiddenSlides>
  <MMClips>0</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10</vt:i4>
      </vt:variant>
    </vt:vector>
  </HeadingPairs>
  <TitlesOfParts>
    <vt:vector size="18" baseType="lpstr">
      <vt:lpstr>等线</vt:lpstr>
      <vt:lpstr>微软雅黑</vt:lpstr>
      <vt:lpstr>Arial</vt:lpstr>
      <vt:lpstr>Poppins</vt:lpstr>
      <vt:lpstr>Poppins Light</vt:lpstr>
      <vt:lpstr>Verdana</vt:lpstr>
      <vt:lpstr>Sigenergy Cover</vt:lpstr>
      <vt:lpstr>think-cell 幻灯片</vt:lpstr>
      <vt:lpstr>Sigen C&amp;I Gateway Configuration Guide 2025/05/30</vt:lpstr>
      <vt:lpstr>Sigen C&amp;I Gateway Series for HYB Inverters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Dante Zeng</dc:creator>
  <cp:lastModifiedBy>应蒙飞</cp:lastModifiedBy>
  <cp:revision>59</cp:revision>
  <dcterms:created xsi:type="dcterms:W3CDTF">2025-04-01T23:14:00Z</dcterms:created>
  <dcterms:modified xsi:type="dcterms:W3CDTF">2025-06-05T07:40:45Z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CB6C61AE21E14D658ACDA90C8E6CB91A_12</vt:lpwstr>
  </property>
  <property fmtid="{D5CDD505-2E9C-101B-9397-08002B2CF9AE}" pid="3" name="KSOProductBuildVer">
    <vt:lpwstr>2052-12.1.0.20784</vt:lpwstr>
  </property>
  <property fmtid="{D5CDD505-2E9C-101B-9397-08002B2CF9AE}" pid="8193" name="_IPGFID">
    <vt:lpwstr>[DocID]=ABAC9440-0F9E-48E6-98B5-C73C4137AD0D</vt:lpwstr>
  </property>
</Properties>
</file>